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4" r:id="rId2"/>
    <p:sldMasterId id="2147483667" r:id="rId3"/>
  </p:sldMasterIdLst>
  <p:notesMasterIdLst>
    <p:notesMasterId r:id="rId26"/>
  </p:notesMasterIdLst>
  <p:sldIdLst>
    <p:sldId id="280" r:id="rId4"/>
    <p:sldId id="263" r:id="rId5"/>
    <p:sldId id="293" r:id="rId6"/>
    <p:sldId id="282" r:id="rId7"/>
    <p:sldId id="283" r:id="rId8"/>
    <p:sldId id="296" r:id="rId9"/>
    <p:sldId id="297" r:id="rId10"/>
    <p:sldId id="294" r:id="rId11"/>
    <p:sldId id="284" r:id="rId12"/>
    <p:sldId id="271" r:id="rId13"/>
    <p:sldId id="298" r:id="rId14"/>
    <p:sldId id="287" r:id="rId15"/>
    <p:sldId id="295" r:id="rId16"/>
    <p:sldId id="279" r:id="rId17"/>
    <p:sldId id="288" r:id="rId18"/>
    <p:sldId id="289" r:id="rId19"/>
    <p:sldId id="292" r:id="rId20"/>
    <p:sldId id="301" r:id="rId21"/>
    <p:sldId id="302" r:id="rId22"/>
    <p:sldId id="299" r:id="rId23"/>
    <p:sldId id="286" r:id="rId24"/>
    <p:sldId id="300" r:id="rId25"/>
  </p:sldIdLst>
  <p:sldSz cx="9144000" cy="6858000" type="screen4x3"/>
  <p:notesSz cx="6858000" cy="9144000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pos="288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rtin" initials="M" lastIdx="1" clrIdx="0">
    <p:extLst>
      <p:ext uri="{19B8F6BF-5375-455C-9EA6-DF929625EA0E}">
        <p15:presenceInfo xmlns:p15="http://schemas.microsoft.com/office/powerpoint/2012/main" userId="Martin" providerId="None"/>
      </p:ext>
    </p:extLst>
  </p:cmAuthor>
  <p:cmAuthor id="2" name=" " initials="" lastIdx="1" clrIdx="1">
    <p:extLst>
      <p:ext uri="{19B8F6BF-5375-455C-9EA6-DF929625EA0E}">
        <p15:presenceInfo xmlns:p15="http://schemas.microsoft.com/office/powerpoint/2012/main" userId=" 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7D01"/>
    <a:srgbClr val="808080"/>
    <a:srgbClr val="1F77B4"/>
    <a:srgbClr val="E34829"/>
    <a:srgbClr val="006699"/>
    <a:srgbClr val="DEE7EC"/>
    <a:srgbClr val="ABFFFF"/>
    <a:srgbClr val="A7DDE9"/>
    <a:srgbClr val="0086BB"/>
    <a:srgbClr val="0080B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4" autoAdjust="0"/>
    <p:restoredTop sz="94660"/>
  </p:normalViewPr>
  <p:slideViewPr>
    <p:cSldViewPr>
      <p:cViewPr varScale="1">
        <p:scale>
          <a:sx n="83" d="100"/>
          <a:sy n="83" d="100"/>
        </p:scale>
        <p:origin x="1566" y="78"/>
      </p:cViewPr>
      <p:guideLst>
        <p:guide pos="288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image" Target="../media/image8.e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image" Target="../media/image18.e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19.emf"/><Relationship Id="rId1" Type="http://schemas.openxmlformats.org/officeDocument/2006/relationships/image" Target="../media/image18.emf"/><Relationship Id="rId4" Type="http://schemas.openxmlformats.org/officeDocument/2006/relationships/image" Target="../media/image28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8BD8AAEE-3CF5-4E82-B08F-BDC8374A7178}" type="datetimeFigureOut">
              <a:rPr lang="de-DE"/>
              <a:pPr>
                <a:defRPr/>
              </a:pPr>
              <a:t>04.01.2019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de-DE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noProof="0"/>
              <a:t>Textmasterformate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6E913BEC-856C-42E7-8BD2-1C91F91A9236}" type="slidenum">
              <a:rPr lang="de-DE" altLang="de-DE"/>
              <a:pPr/>
              <a:t>‹#›</a:t>
            </a:fld>
            <a:endParaRPr lang="de-DE" alt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Folienbildplatzhalt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Notizenplatzhalt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de-DE" altLang="de-DE" dirty="0" err="1"/>
              <a:t>Pacing</a:t>
            </a:r>
            <a:r>
              <a:rPr lang="de-DE" altLang="de-DE" baseline="0" dirty="0"/>
              <a:t> </a:t>
            </a:r>
            <a:r>
              <a:rPr lang="de-DE" altLang="de-DE" baseline="0"/>
              <a:t>ganz wichtig :d</a:t>
            </a:r>
          </a:p>
          <a:p>
            <a:pPr eaLnBrk="1" hangingPunct="1">
              <a:spcBef>
                <a:spcPct val="0"/>
              </a:spcBef>
            </a:pPr>
            <a:endParaRPr lang="de-DE" altLang="de-DE" dirty="0"/>
          </a:p>
        </p:txBody>
      </p:sp>
      <p:sp>
        <p:nvSpPr>
          <p:cNvPr id="17412" name="Foliennummernplatzhalt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66EA89E1-0736-47E4-8313-64CED2F28D02}" type="slidenum">
              <a:rPr lang="de-DE" altLang="de-DE">
                <a:latin typeface="Calibri" panose="020F0502020204030204" pitchFamily="34" charset="0"/>
              </a:rPr>
              <a:pPr eaLnBrk="1" hangingPunct="1"/>
              <a:t>1</a:t>
            </a:fld>
            <a:endParaRPr lang="de-DE" altLang="de-DE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6064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R"/>
            </a:pPr>
            <a:r>
              <a:rPr lang="de-AT" dirty="0"/>
              <a:t>ONF </a:t>
            </a:r>
            <a:r>
              <a:rPr lang="de-AT" dirty="0" err="1"/>
              <a:t>for</a:t>
            </a:r>
            <a:r>
              <a:rPr lang="de-AT" dirty="0"/>
              <a:t> </a:t>
            </a:r>
            <a:r>
              <a:rPr lang="de-AT" dirty="0" err="1"/>
              <a:t>evanescent</a:t>
            </a:r>
            <a:r>
              <a:rPr lang="de-AT" dirty="0"/>
              <a:t> </a:t>
            </a:r>
            <a:r>
              <a:rPr lang="de-AT" dirty="0" err="1"/>
              <a:t>field</a:t>
            </a:r>
            <a:r>
              <a:rPr lang="de-AT" dirty="0"/>
              <a:t> </a:t>
            </a:r>
            <a:r>
              <a:rPr lang="de-AT" dirty="0" err="1"/>
              <a:t>coupling</a:t>
            </a:r>
            <a:endParaRPr lang="de-AT" dirty="0"/>
          </a:p>
          <a:p>
            <a:pPr marL="228600" indent="-228600">
              <a:buAutoNum type="arabicParenR"/>
            </a:pPr>
            <a:r>
              <a:rPr lang="de-AT" dirty="0"/>
              <a:t>Long </a:t>
            </a:r>
            <a:r>
              <a:rPr lang="de-AT" dirty="0" err="1"/>
              <a:t>resonator</a:t>
            </a:r>
            <a:r>
              <a:rPr lang="de-AT" dirty="0"/>
              <a:t> </a:t>
            </a:r>
            <a:r>
              <a:rPr lang="de-AT" dirty="0" err="1"/>
              <a:t>for</a:t>
            </a:r>
            <a:r>
              <a:rPr lang="de-AT" dirty="0"/>
              <a:t> </a:t>
            </a:r>
            <a:r>
              <a:rPr lang="de-AT" dirty="0" err="1"/>
              <a:t>small</a:t>
            </a:r>
            <a:r>
              <a:rPr lang="de-AT" dirty="0"/>
              <a:t> FSR</a:t>
            </a:r>
          </a:p>
          <a:p>
            <a:pPr marL="228600" indent="-228600">
              <a:buAutoNum type="arabicParenR"/>
            </a:pPr>
            <a:r>
              <a:rPr lang="de-AT" dirty="0"/>
              <a:t>Independent </a:t>
            </a:r>
            <a:r>
              <a:rPr lang="de-AT" dirty="0" err="1"/>
              <a:t>coupling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length</a:t>
            </a:r>
            <a:r>
              <a:rPr lang="de-AT" dirty="0"/>
              <a:t>, </a:t>
            </a:r>
            <a:r>
              <a:rPr lang="de-AT" dirty="0" err="1"/>
              <a:t>hence</a:t>
            </a:r>
            <a:r>
              <a:rPr lang="de-AT" dirty="0"/>
              <a:t> </a:t>
            </a:r>
            <a:r>
              <a:rPr lang="de-AT" dirty="0" err="1"/>
              <a:t>no</a:t>
            </a:r>
            <a:r>
              <a:rPr lang="de-AT" dirty="0"/>
              <a:t> </a:t>
            </a:r>
            <a:r>
              <a:rPr lang="de-AT" dirty="0" err="1"/>
              <a:t>loss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g but </a:t>
            </a:r>
            <a:r>
              <a:rPr lang="de-AT" dirty="0" err="1"/>
              <a:t>increase</a:t>
            </a:r>
            <a:r>
              <a:rPr lang="de-AT" dirty="0"/>
              <a:t> </a:t>
            </a:r>
            <a:r>
              <a:rPr lang="de-AT" dirty="0" err="1"/>
              <a:t>with</a:t>
            </a:r>
            <a:r>
              <a:rPr lang="de-AT" dirty="0"/>
              <a:t> </a:t>
            </a:r>
            <a:r>
              <a:rPr lang="de-AT" dirty="0" err="1"/>
              <a:t>atoms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913BEC-856C-42E7-8BD2-1C91F91A9236}" type="slidenum">
              <a:rPr lang="de-DE" altLang="de-DE" smtClean="0"/>
              <a:pPr/>
              <a:t>9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4108364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_TU-Hintergr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643042" y="2928934"/>
            <a:ext cx="6143668" cy="1255711"/>
          </a:xfrm>
          <a:prstGeom prst="rect">
            <a:avLst/>
          </a:prstGeom>
        </p:spPr>
        <p:txBody>
          <a:bodyPr/>
          <a:lstStyle>
            <a:lvl1pPr algn="l">
              <a:defRPr sz="3600" b="0" baseline="0">
                <a:solidFill>
                  <a:schemeClr val="bg1"/>
                </a:solidFill>
                <a:latin typeface="Arial" pitchFamily="34" charset="0"/>
                <a:ea typeface="Arial" pitchFamily="34" charset="0"/>
                <a:cs typeface="Arial" pitchFamily="34" charset="0"/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643042" y="4500570"/>
            <a:ext cx="6215106" cy="92869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 b="0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Formatvorlage des Untertitelmasters durch Klicken bearbeiten</a:t>
            </a:r>
            <a:endParaRPr lang="de-DE" dirty="0"/>
          </a:p>
        </p:txBody>
      </p:sp>
      <p:sp>
        <p:nvSpPr>
          <p:cNvPr id="4" name="Fußzeilenplatzhalter 5"/>
          <p:cNvSpPr>
            <a:spLocks noGrp="1"/>
          </p:cNvSpPr>
          <p:nvPr>
            <p:ph type="ftr" sz="quarter" idx="10"/>
          </p:nvPr>
        </p:nvSpPr>
        <p:spPr>
          <a:xfrm>
            <a:off x="1643063" y="6000750"/>
            <a:ext cx="4376737" cy="720725"/>
          </a:xfrm>
          <a:prstGeom prst="rect">
            <a:avLst/>
          </a:prstGeom>
        </p:spPr>
        <p:txBody>
          <a:bodyPr/>
          <a:lstStyle>
            <a:lvl1pPr algn="l" fontAlgn="auto">
              <a:spcBef>
                <a:spcPts val="0"/>
              </a:spcBef>
              <a:spcAft>
                <a:spcPts val="600"/>
              </a:spcAft>
              <a:defRPr sz="16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813812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nhalt blauer Rahmen ein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57224" y="1285860"/>
            <a:ext cx="7429552" cy="1143008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57224" y="2571744"/>
            <a:ext cx="7429552" cy="3554419"/>
          </a:xfrm>
        </p:spPr>
        <p:txBody>
          <a:bodyPr/>
          <a:lstStyle>
            <a:lvl1pPr>
              <a:buNone/>
              <a:defRPr>
                <a:latin typeface="Arial" pitchFamily="34" charset="0"/>
                <a:cs typeface="Arial" pitchFamily="34" charset="0"/>
              </a:defRPr>
            </a:lvl1pPr>
            <a:lvl2pPr>
              <a:defRPr>
                <a:latin typeface="Arial" pitchFamily="34" charset="0"/>
                <a:cs typeface="Arial" pitchFamily="34" charset="0"/>
              </a:defRPr>
            </a:lvl2pPr>
            <a:lvl3pPr>
              <a:defRPr>
                <a:latin typeface="Arial" pitchFamily="34" charset="0"/>
                <a:cs typeface="Arial" pitchFamily="34" charset="0"/>
              </a:defRPr>
            </a:lvl3pPr>
            <a:lvl4pPr>
              <a:defRPr>
                <a:latin typeface="Arial" pitchFamily="34" charset="0"/>
                <a:cs typeface="Arial" pitchFamily="34" charset="0"/>
              </a:defRPr>
            </a:lvl4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857250" y="6356350"/>
            <a:ext cx="1630363" cy="365125"/>
          </a:xfrm>
        </p:spPr>
        <p:txBody>
          <a:bodyPr/>
          <a:lstStyle>
            <a:lvl1pPr marL="0" algn="l" defTabSz="914400" rtl="0" eaLnBrk="1" latinLnBrk="0" hangingPunct="1">
              <a:defRPr lang="de-DE" sz="1200" kern="1200" baseline="0">
                <a:solidFill>
                  <a:srgbClr val="006699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fld id="{A58BD33E-B2BE-4CF3-9D10-57DB69B63B17}" type="datetimeFigureOut">
              <a:rPr lang="de-AT"/>
              <a:pPr>
                <a:defRPr/>
              </a:pPr>
              <a:t>04.01.2019</a:t>
            </a:fld>
            <a:endParaRPr lang="de-AT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lang="de-DE" sz="1200" kern="1200" baseline="0">
                <a:solidFill>
                  <a:srgbClr val="006699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endParaRPr lang="de-AT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1733550" cy="365125"/>
          </a:xfrm>
        </p:spPr>
        <p:txBody>
          <a:bodyPr/>
          <a:lstStyle>
            <a:lvl1pPr>
              <a:defRPr>
                <a:solidFill>
                  <a:srgbClr val="006699"/>
                </a:solidFill>
                <a:latin typeface="Arial" panose="020B0604020202020204" pitchFamily="34" charset="0"/>
              </a:defRPr>
            </a:lvl1pPr>
          </a:lstStyle>
          <a:p>
            <a:fld id="{568401B6-939B-469F-AFDD-DF31296F8091}" type="slidenum">
              <a:rPr lang="de-AT" altLang="de-DE"/>
              <a:pPr/>
              <a:t>‹#›</a:t>
            </a:fld>
            <a:endParaRPr lang="de-AT" altLang="de-DE"/>
          </a:p>
        </p:txBody>
      </p:sp>
    </p:spTree>
    <p:extLst>
      <p:ext uri="{BB962C8B-B14F-4D97-AF65-F5344CB8AC3E}">
        <p14:creationId xmlns:p14="http://schemas.microsoft.com/office/powerpoint/2010/main" val="24611309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alt blauer Rahmen zwei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57225" y="1285860"/>
            <a:ext cx="7429552" cy="1143008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57224" y="2571744"/>
            <a:ext cx="3500462" cy="3554419"/>
          </a:xfrm>
        </p:spPr>
        <p:txBody>
          <a:bodyPr/>
          <a:lstStyle>
            <a:lvl1pPr>
              <a:defRPr sz="2400">
                <a:latin typeface="Arial" pitchFamily="34" charset="0"/>
                <a:cs typeface="Arial" pitchFamily="34" charset="0"/>
              </a:defRPr>
            </a:lvl1pPr>
            <a:lvl2pPr>
              <a:defRPr sz="2000">
                <a:latin typeface="Arial" pitchFamily="34" charset="0"/>
                <a:cs typeface="Arial" pitchFamily="34" charset="0"/>
              </a:defRPr>
            </a:lvl2pPr>
            <a:lvl3pPr>
              <a:defRPr sz="1800">
                <a:latin typeface="Arial" pitchFamily="34" charset="0"/>
                <a:cs typeface="Arial" pitchFamily="34" charset="0"/>
              </a:defRPr>
            </a:lvl3pPr>
            <a:lvl4pPr>
              <a:defRPr sz="1600">
                <a:latin typeface="Arial" pitchFamily="34" charset="0"/>
                <a:cs typeface="Arial" pitchFamily="34" charset="0"/>
              </a:defRPr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786314" y="2571744"/>
            <a:ext cx="3500462" cy="3554419"/>
          </a:xfrm>
        </p:spPr>
        <p:txBody>
          <a:bodyPr/>
          <a:lstStyle>
            <a:lvl1pPr>
              <a:defRPr sz="2400">
                <a:latin typeface="Arial" pitchFamily="34" charset="0"/>
                <a:cs typeface="Arial" pitchFamily="34" charset="0"/>
              </a:defRPr>
            </a:lvl1pPr>
            <a:lvl2pPr>
              <a:defRPr sz="2000">
                <a:latin typeface="Arial" pitchFamily="34" charset="0"/>
                <a:cs typeface="Arial" pitchFamily="34" charset="0"/>
              </a:defRPr>
            </a:lvl2pPr>
            <a:lvl3pPr>
              <a:defRPr sz="1800">
                <a:latin typeface="Arial" pitchFamily="34" charset="0"/>
                <a:cs typeface="Arial" pitchFamily="34" charset="0"/>
              </a:defRPr>
            </a:lvl3pPr>
            <a:lvl4pPr>
              <a:defRPr sz="1600">
                <a:latin typeface="Arial" pitchFamily="34" charset="0"/>
                <a:cs typeface="Arial" pitchFamily="34" charset="0"/>
              </a:defRPr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857250" y="6356350"/>
            <a:ext cx="1643063" cy="365125"/>
          </a:xfrm>
        </p:spPr>
        <p:txBody>
          <a:bodyPr/>
          <a:lstStyle>
            <a:lvl1pPr>
              <a:defRPr baseline="0">
                <a:solidFill>
                  <a:srgbClr val="006699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17921673-81F7-48CF-B2DC-CF46319B2991}" type="datetimeFigureOut">
              <a:rPr lang="de-DE"/>
              <a:pPr>
                <a:defRPr/>
              </a:pPr>
              <a:t>04.01.2019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aseline="0">
                <a:solidFill>
                  <a:srgbClr val="006699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1733550" cy="365125"/>
          </a:xfrm>
        </p:spPr>
        <p:txBody>
          <a:bodyPr/>
          <a:lstStyle>
            <a:lvl1pPr>
              <a:defRPr>
                <a:solidFill>
                  <a:srgbClr val="006699"/>
                </a:solidFill>
                <a:latin typeface="Arial" panose="020B0604020202020204" pitchFamily="34" charset="0"/>
              </a:defRPr>
            </a:lvl1pPr>
          </a:lstStyle>
          <a:p>
            <a:fld id="{67E5B2AB-A242-41BA-AFC5-9895A370A0E0}" type="slidenum">
              <a:rPr lang="de-DE" altLang="de-DE"/>
              <a:pPr/>
              <a:t>‹#›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8506634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folie_TU-Hintergr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643042" y="2928934"/>
            <a:ext cx="6143668" cy="1255711"/>
          </a:xfrm>
          <a:prstGeom prst="rect">
            <a:avLst/>
          </a:prstGeom>
        </p:spPr>
        <p:txBody>
          <a:bodyPr/>
          <a:lstStyle>
            <a:lvl1pPr algn="l">
              <a:defRPr sz="3600" b="0" baseline="0">
                <a:solidFill>
                  <a:schemeClr val="bg1"/>
                </a:solidFill>
                <a:latin typeface="Arial" pitchFamily="34" charset="0"/>
                <a:ea typeface="Arial" pitchFamily="34" charset="0"/>
                <a:cs typeface="Arial" pitchFamily="34" charset="0"/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643042" y="4500570"/>
            <a:ext cx="6215106" cy="92869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 b="0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Formatvorlage des Untertitelmasters durch Klicken bearbeiten</a:t>
            </a:r>
            <a:endParaRPr lang="de-DE" dirty="0"/>
          </a:p>
        </p:txBody>
      </p:sp>
      <p:sp>
        <p:nvSpPr>
          <p:cNvPr id="4" name="Fußzeilenplatzhalter 5"/>
          <p:cNvSpPr>
            <a:spLocks noGrp="1"/>
          </p:cNvSpPr>
          <p:nvPr>
            <p:ph type="ftr" sz="quarter" idx="10"/>
          </p:nvPr>
        </p:nvSpPr>
        <p:spPr>
          <a:xfrm>
            <a:off x="1643063" y="6000750"/>
            <a:ext cx="4376737" cy="720725"/>
          </a:xfrm>
          <a:prstGeom prst="rect">
            <a:avLst/>
          </a:prstGeom>
        </p:spPr>
        <p:txBody>
          <a:bodyPr/>
          <a:lstStyle>
            <a:lvl1pPr algn="l" fontAlgn="auto">
              <a:spcBef>
                <a:spcPts val="0"/>
              </a:spcBef>
              <a:spcAft>
                <a:spcPts val="600"/>
              </a:spcAft>
              <a:defRPr sz="16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14442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nhalt blauer Rahmen ein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57224" y="1285860"/>
            <a:ext cx="7429552" cy="1143008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57224" y="2571744"/>
            <a:ext cx="7429552" cy="3554419"/>
          </a:xfrm>
        </p:spPr>
        <p:txBody>
          <a:bodyPr/>
          <a:lstStyle>
            <a:lvl1pPr>
              <a:buNone/>
              <a:defRPr>
                <a:latin typeface="Arial" pitchFamily="34" charset="0"/>
                <a:cs typeface="Arial" pitchFamily="34" charset="0"/>
              </a:defRPr>
            </a:lvl1pPr>
            <a:lvl2pPr>
              <a:defRPr>
                <a:latin typeface="Arial" pitchFamily="34" charset="0"/>
                <a:cs typeface="Arial" pitchFamily="34" charset="0"/>
              </a:defRPr>
            </a:lvl2pPr>
            <a:lvl3pPr>
              <a:defRPr>
                <a:latin typeface="Arial" pitchFamily="34" charset="0"/>
                <a:cs typeface="Arial" pitchFamily="34" charset="0"/>
              </a:defRPr>
            </a:lvl3pPr>
            <a:lvl4pPr>
              <a:defRPr>
                <a:latin typeface="Arial" pitchFamily="34" charset="0"/>
                <a:cs typeface="Arial" pitchFamily="34" charset="0"/>
              </a:defRPr>
            </a:lvl4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857250" y="6356350"/>
            <a:ext cx="1630363" cy="365125"/>
          </a:xfrm>
        </p:spPr>
        <p:txBody>
          <a:bodyPr/>
          <a:lstStyle>
            <a:lvl1pPr marL="0" algn="l" defTabSz="914400" rtl="0" eaLnBrk="1" latinLnBrk="0" hangingPunct="1">
              <a:defRPr lang="de-DE" sz="1200" kern="1200" baseline="0">
                <a:solidFill>
                  <a:srgbClr val="006699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fld id="{C794BA5A-7FDC-4B48-8065-9B26181576C9}" type="datetimeFigureOut">
              <a:rPr lang="de-AT"/>
              <a:pPr>
                <a:defRPr/>
              </a:pPr>
              <a:t>04.01.2019</a:t>
            </a:fld>
            <a:endParaRPr lang="de-AT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lang="de-DE" sz="1200" kern="1200" baseline="0">
                <a:solidFill>
                  <a:srgbClr val="006699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endParaRPr lang="de-AT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1733550" cy="365125"/>
          </a:xfrm>
        </p:spPr>
        <p:txBody>
          <a:bodyPr/>
          <a:lstStyle>
            <a:lvl1pPr>
              <a:defRPr>
                <a:solidFill>
                  <a:srgbClr val="006699"/>
                </a:solidFill>
                <a:latin typeface="Arial" panose="020B0604020202020204" pitchFamily="34" charset="0"/>
              </a:defRPr>
            </a:lvl1pPr>
          </a:lstStyle>
          <a:p>
            <a:fld id="{E5AC7D74-42A9-4AB2-8CCF-FB8D62DAC0B6}" type="slidenum">
              <a:rPr lang="de-AT" altLang="de-DE"/>
              <a:pPr/>
              <a:t>‹#›</a:t>
            </a:fld>
            <a:endParaRPr lang="de-AT" altLang="de-DE"/>
          </a:p>
        </p:txBody>
      </p:sp>
    </p:spTree>
    <p:extLst>
      <p:ext uri="{BB962C8B-B14F-4D97-AF65-F5344CB8AC3E}">
        <p14:creationId xmlns:p14="http://schemas.microsoft.com/office/powerpoint/2010/main" val="11820314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alt blauer Rahmen zwei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57225" y="1285860"/>
            <a:ext cx="7429552" cy="1143008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57224" y="2571744"/>
            <a:ext cx="3500462" cy="3554419"/>
          </a:xfrm>
        </p:spPr>
        <p:txBody>
          <a:bodyPr/>
          <a:lstStyle>
            <a:lvl1pPr>
              <a:defRPr sz="2400">
                <a:latin typeface="Arial" pitchFamily="34" charset="0"/>
                <a:cs typeface="Arial" pitchFamily="34" charset="0"/>
              </a:defRPr>
            </a:lvl1pPr>
            <a:lvl2pPr>
              <a:defRPr sz="2000">
                <a:latin typeface="Arial" pitchFamily="34" charset="0"/>
                <a:cs typeface="Arial" pitchFamily="34" charset="0"/>
              </a:defRPr>
            </a:lvl2pPr>
            <a:lvl3pPr>
              <a:defRPr sz="1800">
                <a:latin typeface="Arial" pitchFamily="34" charset="0"/>
                <a:cs typeface="Arial" pitchFamily="34" charset="0"/>
              </a:defRPr>
            </a:lvl3pPr>
            <a:lvl4pPr>
              <a:defRPr sz="1600">
                <a:latin typeface="Arial" pitchFamily="34" charset="0"/>
                <a:cs typeface="Arial" pitchFamily="34" charset="0"/>
              </a:defRPr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786314" y="2571744"/>
            <a:ext cx="3500462" cy="3554419"/>
          </a:xfrm>
        </p:spPr>
        <p:txBody>
          <a:bodyPr/>
          <a:lstStyle>
            <a:lvl1pPr>
              <a:defRPr sz="2400">
                <a:latin typeface="Arial" pitchFamily="34" charset="0"/>
                <a:cs typeface="Arial" pitchFamily="34" charset="0"/>
              </a:defRPr>
            </a:lvl1pPr>
            <a:lvl2pPr>
              <a:defRPr sz="2000">
                <a:latin typeface="Arial" pitchFamily="34" charset="0"/>
                <a:cs typeface="Arial" pitchFamily="34" charset="0"/>
              </a:defRPr>
            </a:lvl2pPr>
            <a:lvl3pPr>
              <a:defRPr sz="1800">
                <a:latin typeface="Arial" pitchFamily="34" charset="0"/>
                <a:cs typeface="Arial" pitchFamily="34" charset="0"/>
              </a:defRPr>
            </a:lvl3pPr>
            <a:lvl4pPr>
              <a:defRPr sz="1600">
                <a:latin typeface="Arial" pitchFamily="34" charset="0"/>
                <a:cs typeface="Arial" pitchFamily="34" charset="0"/>
              </a:defRPr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857250" y="6356350"/>
            <a:ext cx="1643063" cy="365125"/>
          </a:xfrm>
        </p:spPr>
        <p:txBody>
          <a:bodyPr/>
          <a:lstStyle>
            <a:lvl1pPr>
              <a:defRPr baseline="0">
                <a:solidFill>
                  <a:srgbClr val="006699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31C70151-9547-44D0-A34F-A19727E74C24}" type="datetimeFigureOut">
              <a:rPr lang="de-DE"/>
              <a:pPr>
                <a:defRPr/>
              </a:pPr>
              <a:t>04.01.2019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aseline="0">
                <a:solidFill>
                  <a:srgbClr val="006699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1733550" cy="365125"/>
          </a:xfrm>
        </p:spPr>
        <p:txBody>
          <a:bodyPr/>
          <a:lstStyle>
            <a:lvl1pPr>
              <a:defRPr>
                <a:solidFill>
                  <a:srgbClr val="006699"/>
                </a:solidFill>
                <a:latin typeface="Arial" panose="020B0604020202020204" pitchFamily="34" charset="0"/>
              </a:defRPr>
            </a:lvl1pPr>
          </a:lstStyle>
          <a:p>
            <a:fld id="{AEA75F04-A506-4307-B721-9039FECB7551}" type="slidenum">
              <a:rPr lang="de-DE" altLang="de-DE"/>
              <a:pPr/>
              <a:t>‹#›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9960398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Bild 7" descr="TU_rendering.t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27" name="Gruppieren 14"/>
          <p:cNvGrpSpPr>
            <a:grpSpLocks/>
          </p:cNvGrpSpPr>
          <p:nvPr/>
        </p:nvGrpSpPr>
        <p:grpSpPr bwMode="auto">
          <a:xfrm>
            <a:off x="0" y="2076450"/>
            <a:ext cx="8642350" cy="4781550"/>
            <a:chOff x="0" y="2076528"/>
            <a:chExt cx="8642400" cy="4781472"/>
          </a:xfrm>
        </p:grpSpPr>
        <p:sp>
          <p:nvSpPr>
            <p:cNvPr id="1029" name="Rectangle 12"/>
            <p:cNvSpPr>
              <a:spLocks noChangeArrowheads="1"/>
            </p:cNvSpPr>
            <p:nvPr/>
          </p:nvSpPr>
          <p:spPr bwMode="auto">
            <a:xfrm>
              <a:off x="0" y="2076528"/>
              <a:ext cx="8143922" cy="4781472"/>
            </a:xfrm>
            <a:prstGeom prst="rect">
              <a:avLst/>
            </a:prstGeom>
            <a:solidFill>
              <a:srgbClr val="0066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defRPr/>
              </a:pPr>
              <a:endParaRPr lang="de-DE" altLang="de-DE"/>
            </a:p>
          </p:txBody>
        </p:sp>
        <p:sp>
          <p:nvSpPr>
            <p:cNvPr id="1030" name="Oval 10"/>
            <p:cNvSpPr>
              <a:spLocks noChangeArrowheads="1"/>
            </p:cNvSpPr>
            <p:nvPr/>
          </p:nvSpPr>
          <p:spPr bwMode="auto">
            <a:xfrm>
              <a:off x="7627982" y="2076528"/>
              <a:ext cx="1012831" cy="1012808"/>
            </a:xfrm>
            <a:prstGeom prst="ellipse">
              <a:avLst/>
            </a:prstGeom>
            <a:solidFill>
              <a:srgbClr val="0066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defRPr/>
              </a:pPr>
              <a:endParaRPr lang="de-DE" altLang="de-DE"/>
            </a:p>
          </p:txBody>
        </p:sp>
        <p:sp>
          <p:nvSpPr>
            <p:cNvPr id="1031" name="Rectangle 15"/>
            <p:cNvSpPr>
              <a:spLocks noChangeArrowheads="1"/>
            </p:cNvSpPr>
            <p:nvPr/>
          </p:nvSpPr>
          <p:spPr bwMode="auto">
            <a:xfrm>
              <a:off x="4895878" y="2571820"/>
              <a:ext cx="3746522" cy="4286180"/>
            </a:xfrm>
            <a:prstGeom prst="rect">
              <a:avLst/>
            </a:prstGeom>
            <a:solidFill>
              <a:srgbClr val="0066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defRPr/>
              </a:pPr>
              <a:endParaRPr lang="de-DE" altLang="de-DE"/>
            </a:p>
          </p:txBody>
        </p:sp>
      </p:grpSp>
      <p:pic>
        <p:nvPicPr>
          <p:cNvPr id="1028" name="Grafik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900" y="215900"/>
            <a:ext cx="3708400" cy="1404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DEE7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extplatzhalt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/>
              <a:t>Textmasterformate durch Klicken bearbeiten</a:t>
            </a:r>
          </a:p>
          <a:p>
            <a:pPr lvl="1"/>
            <a:r>
              <a:rPr lang="de-DE" altLang="de-DE"/>
              <a:t>Zweite Ebene</a:t>
            </a:r>
          </a:p>
          <a:p>
            <a:pPr lvl="2"/>
            <a:r>
              <a:rPr lang="de-DE" altLang="de-DE"/>
              <a:t>Dritte Ebene</a:t>
            </a:r>
          </a:p>
          <a:p>
            <a:pPr lvl="3"/>
            <a:r>
              <a:rPr lang="de-DE" altLang="de-DE"/>
              <a:t>Vierte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981C5095-848E-4707-9404-E08CEBCA8E9D}" type="datetimeFigureOut">
              <a:rPr lang="de-DE"/>
              <a:pPr>
                <a:defRPr/>
              </a:pPr>
              <a:t>04.01.2019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fld id="{D515CC0C-CBA9-448B-9279-AF03AFE427A8}" type="slidenum">
              <a:rPr lang="de-DE" altLang="de-DE"/>
              <a:pPr/>
              <a:t>‹#›</a:t>
            </a:fld>
            <a:endParaRPr lang="de-DE" altLang="de-DE"/>
          </a:p>
        </p:txBody>
      </p:sp>
      <p:grpSp>
        <p:nvGrpSpPr>
          <p:cNvPr id="2" name="Gruppieren 11"/>
          <p:cNvGrpSpPr/>
          <p:nvPr/>
        </p:nvGrpSpPr>
        <p:grpSpPr>
          <a:xfrm>
            <a:off x="0" y="857232"/>
            <a:ext cx="8642400" cy="6000768"/>
            <a:chOff x="0" y="1214422"/>
            <a:chExt cx="8642400" cy="5643578"/>
          </a:xfrm>
          <a:solidFill>
            <a:schemeClr val="bg1"/>
          </a:solidFill>
        </p:grpSpPr>
        <p:sp>
          <p:nvSpPr>
            <p:cNvPr id="9" name="Rectangle 12"/>
            <p:cNvSpPr>
              <a:spLocks noChangeArrowheads="1"/>
            </p:cNvSpPr>
            <p:nvPr/>
          </p:nvSpPr>
          <p:spPr bwMode="auto">
            <a:xfrm>
              <a:off x="0" y="1214422"/>
              <a:ext cx="8143900" cy="564357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de-DE" dirty="0"/>
            </a:p>
          </p:txBody>
        </p:sp>
        <p:sp>
          <p:nvSpPr>
            <p:cNvPr id="10" name="Oval 14"/>
            <p:cNvSpPr>
              <a:spLocks noChangeArrowheads="1"/>
            </p:cNvSpPr>
            <p:nvPr/>
          </p:nvSpPr>
          <p:spPr bwMode="auto">
            <a:xfrm>
              <a:off x="7628400" y="1215215"/>
              <a:ext cx="1011966" cy="119399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de-DE"/>
            </a:p>
          </p:txBody>
        </p:sp>
        <p:sp>
          <p:nvSpPr>
            <p:cNvPr id="11" name="Rectangle 15"/>
            <p:cNvSpPr>
              <a:spLocks noChangeArrowheads="1"/>
            </p:cNvSpPr>
            <p:nvPr/>
          </p:nvSpPr>
          <p:spPr bwMode="auto">
            <a:xfrm>
              <a:off x="4895586" y="1798926"/>
              <a:ext cx="3746814" cy="5059074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de-DE"/>
            </a:p>
          </p:txBody>
        </p:sp>
      </p:grpSp>
      <p:pic>
        <p:nvPicPr>
          <p:cNvPr id="2055" name="Grafik 12" descr="TU_Logo.gi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900" y="215900"/>
            <a:ext cx="39528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55" r:id="rId3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itchFamily="34" charset="0"/>
          <a:cs typeface="Arial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itchFamily="34" charset="0"/>
          <a:cs typeface="Arial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itchFamily="34" charset="0"/>
          <a:cs typeface="Arial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itchFamily="34" charset="0"/>
          <a:cs typeface="Arial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itchFamily="34" charset="0"/>
          <a:cs typeface="Arial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itchFamily="34" charset="0"/>
          <a:cs typeface="Arial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itchFamily="34" charset="0"/>
          <a:cs typeface="Arial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itchFamily="34" charset="0"/>
          <a:cs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006699"/>
        </a:buClr>
        <a:buSzPct val="110000"/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006699"/>
        </a:buClr>
        <a:buSzPct val="120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006699"/>
        </a:buClr>
        <a:buSzPct val="120000"/>
        <a:buFont typeface="Symbol" panose="05050102010706020507" pitchFamily="18" charset="2"/>
        <a:buChar char="-"/>
        <a:defRPr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platzhalt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/>
              <a:t>Textmasterformate durch Klicken bearbeiten</a:t>
            </a:r>
          </a:p>
          <a:p>
            <a:pPr lvl="1"/>
            <a:r>
              <a:rPr lang="de-DE" altLang="de-DE"/>
              <a:t>Zweite Ebene</a:t>
            </a:r>
          </a:p>
          <a:p>
            <a:pPr lvl="2"/>
            <a:r>
              <a:rPr lang="de-DE" altLang="de-DE"/>
              <a:t>Dritte Ebene</a:t>
            </a:r>
          </a:p>
          <a:p>
            <a:pPr lvl="3"/>
            <a:r>
              <a:rPr lang="de-DE" altLang="de-DE"/>
              <a:t>Vierte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2A52D901-38D4-4BE7-A1C9-DBDEC5556D06}" type="datetimeFigureOut">
              <a:rPr lang="de-DE"/>
              <a:pPr>
                <a:defRPr/>
              </a:pPr>
              <a:t>04.01.2019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fld id="{65B713A4-0618-456E-9D97-B0C15ACC49DD}" type="slidenum">
              <a:rPr lang="de-DE" altLang="de-DE"/>
              <a:pPr/>
              <a:t>‹#›</a:t>
            </a:fld>
            <a:endParaRPr lang="de-DE" altLang="de-DE"/>
          </a:p>
        </p:txBody>
      </p:sp>
      <p:grpSp>
        <p:nvGrpSpPr>
          <p:cNvPr id="2" name="Gruppieren 11"/>
          <p:cNvGrpSpPr/>
          <p:nvPr/>
        </p:nvGrpSpPr>
        <p:grpSpPr>
          <a:xfrm>
            <a:off x="0" y="857232"/>
            <a:ext cx="8642400" cy="6000768"/>
            <a:chOff x="0" y="1214422"/>
            <a:chExt cx="8642400" cy="5643578"/>
          </a:xfrm>
          <a:solidFill>
            <a:srgbClr val="DEE7EC"/>
          </a:solidFill>
        </p:grpSpPr>
        <p:sp>
          <p:nvSpPr>
            <p:cNvPr id="9" name="Rectangle 12"/>
            <p:cNvSpPr>
              <a:spLocks noChangeArrowheads="1"/>
            </p:cNvSpPr>
            <p:nvPr/>
          </p:nvSpPr>
          <p:spPr bwMode="auto">
            <a:xfrm>
              <a:off x="0" y="1214422"/>
              <a:ext cx="8143900" cy="564357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de-DE"/>
            </a:p>
          </p:txBody>
        </p:sp>
        <p:sp>
          <p:nvSpPr>
            <p:cNvPr id="10" name="Oval 14"/>
            <p:cNvSpPr>
              <a:spLocks noChangeArrowheads="1"/>
            </p:cNvSpPr>
            <p:nvPr/>
          </p:nvSpPr>
          <p:spPr bwMode="auto">
            <a:xfrm>
              <a:off x="7628400" y="1215215"/>
              <a:ext cx="1011966" cy="119399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de-DE"/>
            </a:p>
          </p:txBody>
        </p:sp>
        <p:sp>
          <p:nvSpPr>
            <p:cNvPr id="11" name="Rectangle 15"/>
            <p:cNvSpPr>
              <a:spLocks noChangeArrowheads="1"/>
            </p:cNvSpPr>
            <p:nvPr/>
          </p:nvSpPr>
          <p:spPr bwMode="auto">
            <a:xfrm>
              <a:off x="4895586" y="1798926"/>
              <a:ext cx="3746814" cy="5059074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de-DE"/>
            </a:p>
          </p:txBody>
        </p:sp>
      </p:grpSp>
      <p:pic>
        <p:nvPicPr>
          <p:cNvPr id="3079" name="Grafik 12" descr="TU_Logo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900" y="215900"/>
            <a:ext cx="39528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itchFamily="34" charset="0"/>
          <a:cs typeface="Arial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itchFamily="34" charset="0"/>
          <a:cs typeface="Arial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itchFamily="34" charset="0"/>
          <a:cs typeface="Arial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itchFamily="34" charset="0"/>
          <a:cs typeface="Arial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itchFamily="34" charset="0"/>
          <a:cs typeface="Arial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itchFamily="34" charset="0"/>
          <a:cs typeface="Arial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itchFamily="34" charset="0"/>
          <a:cs typeface="Arial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itchFamily="34" charset="0"/>
          <a:cs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006699"/>
        </a:buClr>
        <a:buSzPct val="110000"/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006699"/>
        </a:buClr>
        <a:buSzPct val="120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006699"/>
        </a:buClr>
        <a:buSzPct val="120000"/>
        <a:buFont typeface="Symbol" panose="05050102010706020507" pitchFamily="18" charset="2"/>
        <a:buChar char="-"/>
        <a:defRPr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3" Type="http://schemas.openxmlformats.org/officeDocument/2006/relationships/image" Target="../media/image20.png"/><Relationship Id="rId7" Type="http://schemas.openxmlformats.org/officeDocument/2006/relationships/image" Target="../media/image18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22.emf"/><Relationship Id="rId4" Type="http://schemas.openxmlformats.org/officeDocument/2006/relationships/image" Target="../media/image21.jpeg"/><Relationship Id="rId9" Type="http://schemas.openxmlformats.org/officeDocument/2006/relationships/image" Target="../media/image19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13" Type="http://schemas.openxmlformats.org/officeDocument/2006/relationships/image" Target="../media/image28.emf"/><Relationship Id="rId3" Type="http://schemas.openxmlformats.org/officeDocument/2006/relationships/image" Target="../media/image29.jpg"/><Relationship Id="rId7" Type="http://schemas.openxmlformats.org/officeDocument/2006/relationships/image" Target="../media/image18.emf"/><Relationship Id="rId12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3.bin"/><Relationship Id="rId11" Type="http://schemas.openxmlformats.org/officeDocument/2006/relationships/image" Target="../media/image27.emf"/><Relationship Id="rId5" Type="http://schemas.openxmlformats.org/officeDocument/2006/relationships/image" Target="../media/image30.png"/><Relationship Id="rId10" Type="http://schemas.openxmlformats.org/officeDocument/2006/relationships/oleObject" Target="../embeddings/oleObject5.bin"/><Relationship Id="rId4" Type="http://schemas.openxmlformats.org/officeDocument/2006/relationships/image" Target="../media/image26.png"/><Relationship Id="rId9" Type="http://schemas.openxmlformats.org/officeDocument/2006/relationships/image" Target="../media/image19.em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jpg"/><Relationship Id="rId5" Type="http://schemas.openxmlformats.org/officeDocument/2006/relationships/image" Target="../media/image43.jpg"/><Relationship Id="rId4" Type="http://schemas.openxmlformats.org/officeDocument/2006/relationships/image" Target="../media/image42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9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8.emf"/><Relationship Id="rId4" Type="http://schemas.openxmlformats.org/officeDocument/2006/relationships/oleObject" Target="../embeddings/oleObject1.bin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el 1"/>
          <p:cNvSpPr>
            <a:spLocks noGrp="1"/>
          </p:cNvSpPr>
          <p:nvPr>
            <p:ph type="ctrTitle"/>
          </p:nvPr>
        </p:nvSpPr>
        <p:spPr bwMode="auto">
          <a:xfrm>
            <a:off x="179512" y="2132856"/>
            <a:ext cx="8417024" cy="151216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GB" altLang="de-DE" sz="2800" dirty="0"/>
              <a:t>Observation of Multimode strong coupling of laser-cooled atoms to fiber-guided photons</a:t>
            </a:r>
            <a:endParaRPr lang="de-DE" altLang="de-DE" sz="2800" dirty="0"/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" t="8469" r="8638" b="29381"/>
          <a:stretch/>
        </p:blipFill>
        <p:spPr>
          <a:xfrm>
            <a:off x="1331640" y="4005064"/>
            <a:ext cx="7127117" cy="2736304"/>
          </a:xfrm>
          <a:prstGeom prst="rect">
            <a:avLst/>
          </a:prstGeom>
          <a:effectLst>
            <a:softEdge rad="635000"/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86C9A85-0526-4914-9238-C1F03116D733}"/>
              </a:ext>
            </a:extLst>
          </p:cNvPr>
          <p:cNvSpPr txBox="1"/>
          <p:nvPr/>
        </p:nvSpPr>
        <p:spPr>
          <a:xfrm>
            <a:off x="2243387" y="3574757"/>
            <a:ext cx="63531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dirty="0">
                <a:solidFill>
                  <a:schemeClr val="bg1"/>
                </a:solidFill>
              </a:rPr>
              <a:t>Martin Blaha, Aisling Johnson, Alexander </a:t>
            </a:r>
            <a:r>
              <a:rPr lang="en-GB" dirty="0" err="1">
                <a:solidFill>
                  <a:schemeClr val="bg1"/>
                </a:solidFill>
              </a:rPr>
              <a:t>Ulanov</a:t>
            </a:r>
            <a:endParaRPr lang="en-GB" dirty="0">
              <a:solidFill>
                <a:schemeClr val="bg1"/>
              </a:solidFill>
            </a:endParaRPr>
          </a:p>
          <a:p>
            <a:pPr algn="r"/>
            <a:r>
              <a:rPr lang="en-GB" dirty="0">
                <a:solidFill>
                  <a:schemeClr val="bg1"/>
                </a:solidFill>
              </a:rPr>
              <a:t>Jürgen Volz, Philipp </a:t>
            </a:r>
            <a:r>
              <a:rPr lang="en-GB" dirty="0" err="1">
                <a:solidFill>
                  <a:schemeClr val="bg1"/>
                </a:solidFill>
              </a:rPr>
              <a:t>Schneeweiss</a:t>
            </a:r>
            <a:r>
              <a:rPr lang="en-GB" dirty="0">
                <a:solidFill>
                  <a:schemeClr val="bg1"/>
                </a:solidFill>
              </a:rPr>
              <a:t> and Arno Rauschenbeutel</a:t>
            </a:r>
          </a:p>
        </p:txBody>
      </p:sp>
    </p:spTree>
    <p:extLst>
      <p:ext uri="{BB962C8B-B14F-4D97-AF65-F5344CB8AC3E}">
        <p14:creationId xmlns:p14="http://schemas.microsoft.com/office/powerpoint/2010/main" val="41064270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79512" y="1049020"/>
            <a:ext cx="555371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-5" dirty="0">
                <a:solidFill>
                  <a:srgbClr val="006FBF"/>
                </a:solidFill>
                <a:latin typeface="Arial"/>
                <a:cs typeface="Arial"/>
              </a:rPr>
              <a:t>Length dependence </a:t>
            </a:r>
            <a:r>
              <a:rPr sz="2200" dirty="0">
                <a:solidFill>
                  <a:srgbClr val="006FBF"/>
                </a:solidFill>
                <a:latin typeface="Arial"/>
                <a:cs typeface="Arial"/>
              </a:rPr>
              <a:t>of </a:t>
            </a:r>
            <a:r>
              <a:rPr sz="2200" spc="-5" dirty="0">
                <a:solidFill>
                  <a:srgbClr val="006FBF"/>
                </a:solidFill>
                <a:latin typeface="Arial"/>
                <a:cs typeface="Arial"/>
              </a:rPr>
              <a:t>resonator</a:t>
            </a:r>
            <a:r>
              <a:rPr sz="2200" spc="-30" dirty="0">
                <a:solidFill>
                  <a:srgbClr val="006FBF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006FBF"/>
                </a:solidFill>
                <a:latin typeface="Arial"/>
                <a:cs typeface="Arial"/>
              </a:rPr>
              <a:t>parameters</a:t>
            </a:r>
            <a:endParaRPr sz="2200" dirty="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79512" y="1595120"/>
            <a:ext cx="7021830" cy="14363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-5" dirty="0">
                <a:latin typeface="Arial"/>
                <a:cs typeface="Arial"/>
              </a:rPr>
              <a:t>Single atom cooperativity</a:t>
            </a:r>
            <a:endParaRPr sz="2200" dirty="0">
              <a:latin typeface="Arial"/>
              <a:cs typeface="Arial"/>
            </a:endParaRPr>
          </a:p>
          <a:p>
            <a:pPr marL="1179830">
              <a:lnSpc>
                <a:spcPct val="100000"/>
              </a:lnSpc>
              <a:spcBef>
                <a:spcPts val="1700"/>
              </a:spcBef>
            </a:pPr>
            <a:r>
              <a:rPr sz="2200" dirty="0">
                <a:latin typeface="Arial"/>
                <a:cs typeface="Arial"/>
              </a:rPr>
              <a:t>,</a:t>
            </a:r>
          </a:p>
          <a:p>
            <a:pPr marL="1527810">
              <a:lnSpc>
                <a:spcPct val="100000"/>
              </a:lnSpc>
              <a:spcBef>
                <a:spcPts val="1490"/>
              </a:spcBef>
            </a:pPr>
            <a:r>
              <a:rPr sz="2200" dirty="0">
                <a:latin typeface="Arial"/>
                <a:cs typeface="Arial"/>
              </a:rPr>
              <a:t>→ </a:t>
            </a:r>
            <a:r>
              <a:rPr sz="2200" spc="-5" dirty="0">
                <a:latin typeface="Arial"/>
                <a:cs typeface="Arial"/>
              </a:rPr>
              <a:t>Increase </a:t>
            </a:r>
            <a:r>
              <a:rPr sz="2200" i="1" dirty="0">
                <a:latin typeface="Arial"/>
                <a:cs typeface="Arial"/>
              </a:rPr>
              <a:t>l </a:t>
            </a:r>
            <a:r>
              <a:rPr sz="2200" spc="-5" dirty="0">
                <a:latin typeface="Arial"/>
                <a:cs typeface="Arial"/>
              </a:rPr>
              <a:t>(decrease FSR) at will</a:t>
            </a:r>
            <a:r>
              <a:rPr sz="220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(almost)</a:t>
            </a:r>
            <a:endParaRPr sz="2200" dirty="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73379" y="3167379"/>
            <a:ext cx="5795010" cy="302133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20040" y="6254750"/>
            <a:ext cx="44170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10" dirty="0">
                <a:latin typeface="Arial"/>
                <a:cs typeface="Arial"/>
              </a:rPr>
              <a:t>Schneeweiss </a:t>
            </a:r>
            <a:r>
              <a:rPr sz="1800" i="1" spc="-5" dirty="0">
                <a:latin typeface="Arial"/>
                <a:cs typeface="Arial"/>
              </a:rPr>
              <a:t>et </a:t>
            </a:r>
            <a:r>
              <a:rPr sz="1800" i="1" spc="-10" dirty="0">
                <a:latin typeface="Arial"/>
                <a:cs typeface="Arial"/>
              </a:rPr>
              <a:t>al., </a:t>
            </a:r>
            <a:r>
              <a:rPr sz="1800" i="1" spc="-5" dirty="0">
                <a:latin typeface="Arial"/>
                <a:cs typeface="Arial"/>
              </a:rPr>
              <a:t>Opt. Lett. </a:t>
            </a:r>
            <a:r>
              <a:rPr sz="1800" b="1" i="1" spc="-10" dirty="0">
                <a:latin typeface="Arial"/>
                <a:cs typeface="Arial"/>
              </a:rPr>
              <a:t>42</a:t>
            </a:r>
            <a:r>
              <a:rPr sz="1800" i="1" spc="-10" dirty="0">
                <a:latin typeface="Arial"/>
                <a:cs typeface="Arial"/>
              </a:rPr>
              <a:t>, </a:t>
            </a:r>
            <a:r>
              <a:rPr sz="1800" i="1" spc="-5" dirty="0">
                <a:latin typeface="Arial"/>
                <a:cs typeface="Arial"/>
              </a:rPr>
              <a:t>85</a:t>
            </a:r>
            <a:r>
              <a:rPr sz="1800" i="1" spc="75" dirty="0">
                <a:latin typeface="Arial"/>
                <a:cs typeface="Arial"/>
              </a:rPr>
              <a:t> </a:t>
            </a:r>
            <a:r>
              <a:rPr sz="1800" i="1" spc="-10" dirty="0">
                <a:latin typeface="Arial"/>
                <a:cs typeface="Arial"/>
              </a:rPr>
              <a:t>(2017)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253229" y="4089400"/>
            <a:ext cx="4148454" cy="5600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864"/>
              </a:lnSpc>
              <a:spcBef>
                <a:spcPts val="100"/>
              </a:spcBef>
            </a:pPr>
            <a:r>
              <a:rPr sz="1800" spc="-10" dirty="0">
                <a:solidFill>
                  <a:srgbClr val="4779FF"/>
                </a:solidFill>
                <a:latin typeface="Arial"/>
                <a:cs typeface="Arial"/>
              </a:rPr>
              <a:t>Multimode</a:t>
            </a:r>
            <a:endParaRPr sz="1800">
              <a:latin typeface="Arial"/>
              <a:cs typeface="Arial"/>
            </a:endParaRPr>
          </a:p>
          <a:p>
            <a:pPr marL="2146300">
              <a:lnSpc>
                <a:spcPts val="2345"/>
              </a:lnSpc>
            </a:pPr>
            <a:r>
              <a:rPr sz="2200" spc="-5" dirty="0">
                <a:latin typeface="Arial"/>
                <a:cs typeface="Arial"/>
              </a:rPr>
              <a:t>Accessible</a:t>
            </a:r>
            <a:r>
              <a:rPr sz="2200" spc="-4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with:</a:t>
            </a:r>
            <a:endParaRPr sz="22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386829" y="5295900"/>
            <a:ext cx="125730" cy="1765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000" spc="180" dirty="0">
                <a:latin typeface="Calibri"/>
                <a:cs typeface="Calibri"/>
              </a:rPr>
              <a:t>●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386829" y="4622800"/>
            <a:ext cx="2065020" cy="939800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pPr marL="306070" indent="-293370">
              <a:lnSpc>
                <a:spcPct val="100000"/>
              </a:lnSpc>
              <a:spcBef>
                <a:spcPts val="1060"/>
              </a:spcBef>
              <a:buSzPct val="45454"/>
              <a:buFont typeface="Calibri"/>
              <a:buChar char="●"/>
              <a:tabLst>
                <a:tab pos="305435" algn="l"/>
                <a:tab pos="306070" algn="l"/>
              </a:tabLst>
            </a:pPr>
            <a:r>
              <a:rPr sz="2200" i="1" dirty="0">
                <a:latin typeface="Arial"/>
                <a:cs typeface="Arial"/>
              </a:rPr>
              <a:t>l </a:t>
            </a:r>
            <a:r>
              <a:rPr sz="2200" dirty="0">
                <a:latin typeface="Arial"/>
                <a:cs typeface="Arial"/>
              </a:rPr>
              <a:t>~ 30</a:t>
            </a:r>
            <a:r>
              <a:rPr sz="2200" spc="-35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m</a:t>
            </a:r>
            <a:endParaRPr sz="2200">
              <a:latin typeface="Arial"/>
              <a:cs typeface="Arial"/>
            </a:endParaRPr>
          </a:p>
          <a:p>
            <a:pPr marL="228600">
              <a:lnSpc>
                <a:spcPct val="100000"/>
              </a:lnSpc>
              <a:spcBef>
                <a:spcPts val="960"/>
              </a:spcBef>
            </a:pPr>
            <a:r>
              <a:rPr sz="2200" dirty="0">
                <a:latin typeface="Arial"/>
                <a:cs typeface="Arial"/>
              </a:rPr>
              <a:t>N ~ </a:t>
            </a:r>
            <a:r>
              <a:rPr sz="2200" spc="-5" dirty="0">
                <a:latin typeface="Arial"/>
                <a:cs typeface="Arial"/>
              </a:rPr>
              <a:t>300</a:t>
            </a:r>
            <a:r>
              <a:rPr sz="2200" spc="-9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atoms</a:t>
            </a:r>
            <a:endParaRPr sz="22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437062" y="1527810"/>
            <a:ext cx="1203960" cy="5397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41742" y="2123439"/>
            <a:ext cx="1093470" cy="2984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504122" y="2062479"/>
            <a:ext cx="2496819" cy="42545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400800" y="3657600"/>
            <a:ext cx="1531620" cy="36576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Titel 1">
            <a:extLst>
              <a:ext uri="{FF2B5EF4-FFF2-40B4-BE49-F238E27FC236}">
                <a16:creationId xmlns:a16="http://schemas.microsoft.com/office/drawing/2014/main" id="{D0F32FA9-36CF-485C-87FD-ABFC7A9C1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568" y="116632"/>
            <a:ext cx="7429552" cy="648072"/>
          </a:xfrm>
        </p:spPr>
        <p:txBody>
          <a:bodyPr/>
          <a:lstStyle/>
          <a:p>
            <a:r>
              <a:rPr lang="en-GB" spc="-5" dirty="0"/>
              <a:t>How </a:t>
            </a:r>
            <a:r>
              <a:rPr lang="en-GB" dirty="0"/>
              <a:t>to </a:t>
            </a:r>
            <a:r>
              <a:rPr lang="en-GB" spc="-5" dirty="0"/>
              <a:t>reach </a:t>
            </a:r>
            <a:r>
              <a:rPr lang="en-GB" dirty="0"/>
              <a:t>g &gt;</a:t>
            </a:r>
            <a:r>
              <a:rPr lang="en-GB" spc="-95" dirty="0"/>
              <a:t> </a:t>
            </a:r>
            <a:r>
              <a:rPr lang="en-GB" spc="-10" dirty="0"/>
              <a:t>FSR</a:t>
            </a:r>
            <a:endParaRPr lang="de-AT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6" grpId="0" animBg="1"/>
      <p:bldP spid="7" grpId="0"/>
      <p:bldP spid="8" grpId="0"/>
      <p:bldP spid="10" grpId="0"/>
      <p:bldP spid="11" grpId="0" animBg="1"/>
      <p:bldP spid="12" grpId="0" animBg="1"/>
      <p:bldP spid="13" grpId="0" animBg="1"/>
      <p:bldP spid="1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83568" y="116632"/>
            <a:ext cx="7429552" cy="648072"/>
          </a:xfrm>
        </p:spPr>
        <p:txBody>
          <a:bodyPr/>
          <a:lstStyle/>
          <a:p>
            <a:r>
              <a:rPr lang="de-AT" dirty="0"/>
              <a:t>Fiber ring </a:t>
            </a:r>
            <a:r>
              <a:rPr lang="de-AT" dirty="0" err="1"/>
              <a:t>resonator</a:t>
            </a:r>
            <a:endParaRPr lang="de-AT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9EF5AB-DDDB-4BD1-A340-2FAF27F5BCD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22" y="1052736"/>
            <a:ext cx="4248472" cy="1423359"/>
          </a:xfrm>
          <a:prstGeom prst="rect">
            <a:avLst/>
          </a:prstGeom>
        </p:spPr>
      </p:pic>
      <p:pic>
        <p:nvPicPr>
          <p:cNvPr id="2052" name="Picture 4" descr="P5-305AR-2 - SM Patch Cable, AR-Coated FC/PC to Uncoated FC/APC, 320 - 430 nm, 2 m">
            <a:extLst>
              <a:ext uri="{FF2B5EF4-FFF2-40B4-BE49-F238E27FC236}">
                <a16:creationId xmlns:a16="http://schemas.microsoft.com/office/drawing/2014/main" id="{EDDDC622-3E3D-4614-BA4F-F6FED1B3BE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160" b="29172"/>
          <a:stretch/>
        </p:blipFill>
        <p:spPr bwMode="auto">
          <a:xfrm>
            <a:off x="574979" y="2708920"/>
            <a:ext cx="3976836" cy="1736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023F0B3-6B8C-4D6E-ADA0-316FFEA9BA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528" y="4797152"/>
            <a:ext cx="4101789" cy="1879605"/>
          </a:xfrm>
          <a:prstGeom prst="rect">
            <a:avLst/>
          </a:prstGeom>
        </p:spPr>
      </p:pic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4E92FAAD-0338-460F-AC28-14DC344AD6D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22443790"/>
              </p:ext>
            </p:extLst>
          </p:nvPr>
        </p:nvGraphicFramePr>
        <p:xfrm>
          <a:off x="4970802" y="4077072"/>
          <a:ext cx="3345615" cy="4779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36" name="Acrobat Document" r:id="rId6" imgW="1733118" imgH="247322" progId="AcroExch.Document.DC">
                  <p:embed/>
                </p:oleObj>
              </mc:Choice>
              <mc:Fallback>
                <p:oleObj name="Acrobat Document" r:id="rId6" imgW="1733118" imgH="247322" progId="AcroExch.Document.DC">
                  <p:embed/>
                  <p:pic>
                    <p:nvPicPr>
                      <p:cNvPr id="25" name="Object 24">
                        <a:extLst>
                          <a:ext uri="{FF2B5EF4-FFF2-40B4-BE49-F238E27FC236}">
                            <a16:creationId xmlns:a16="http://schemas.microsoft.com/office/drawing/2014/main" id="{F435F77A-80C4-4FE5-9323-5B5A58D2CC2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970802" y="4077072"/>
                        <a:ext cx="3345615" cy="4779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71A78507-8C2C-4146-8D97-1386DE7109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98113517"/>
              </p:ext>
            </p:extLst>
          </p:nvPr>
        </p:nvGraphicFramePr>
        <p:xfrm>
          <a:off x="5884407" y="4633231"/>
          <a:ext cx="2408111" cy="3492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37" name="Acrobat Document" r:id="rId8" imgW="1247313" imgH="180811" progId="AcroExch.Document.DC">
                  <p:embed/>
                </p:oleObj>
              </mc:Choice>
              <mc:Fallback>
                <p:oleObj name="Acrobat Document" r:id="rId8" imgW="1247313" imgH="180811" progId="AcroExch.Document.DC">
                  <p:embed/>
                  <p:pic>
                    <p:nvPicPr>
                      <p:cNvPr id="26" name="Object 25">
                        <a:extLst>
                          <a:ext uri="{FF2B5EF4-FFF2-40B4-BE49-F238E27FC236}">
                            <a16:creationId xmlns:a16="http://schemas.microsoft.com/office/drawing/2014/main" id="{5565B575-DBAA-4782-99A4-936E6E38612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884407" y="4633231"/>
                        <a:ext cx="2408111" cy="34926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95000150-8BED-461A-8953-8F19DC793CB5}"/>
              </a:ext>
            </a:extLst>
          </p:cNvPr>
          <p:cNvSpPr txBox="1"/>
          <p:nvPr/>
        </p:nvSpPr>
        <p:spPr>
          <a:xfrm>
            <a:off x="4692849" y="3255367"/>
            <a:ext cx="29754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2400" dirty="0"/>
              <a:t>30m </a:t>
            </a:r>
            <a:r>
              <a:rPr lang="de-AT" sz="2400" dirty="0" err="1"/>
              <a:t>fiber</a:t>
            </a:r>
            <a:r>
              <a:rPr lang="de-AT" sz="2400" dirty="0"/>
              <a:t> on a spool</a:t>
            </a:r>
            <a:endParaRPr lang="en-GB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D86C1E-0195-4CF4-8FB6-B8085582FBC0}"/>
              </a:ext>
            </a:extLst>
          </p:cNvPr>
          <p:cNvSpPr txBox="1"/>
          <p:nvPr/>
        </p:nvSpPr>
        <p:spPr>
          <a:xfrm>
            <a:off x="4644008" y="1635186"/>
            <a:ext cx="25651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2400" dirty="0"/>
              <a:t>Optical Nanofiber</a:t>
            </a:r>
            <a:endParaRPr lang="en-GB" sz="24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34D51A4-5A42-42EF-9B6B-CF8E978D579B}"/>
              </a:ext>
            </a:extLst>
          </p:cNvPr>
          <p:cNvSpPr/>
          <p:nvPr/>
        </p:nvSpPr>
        <p:spPr>
          <a:xfrm>
            <a:off x="4699975" y="5301208"/>
            <a:ext cx="34724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AT" sz="2400" dirty="0"/>
              <a:t>Adjustable beam </a:t>
            </a:r>
            <a:r>
              <a:rPr lang="de-AT" sz="2400" dirty="0" err="1"/>
              <a:t>splitter</a:t>
            </a:r>
            <a:endParaRPr lang="en-GB" sz="24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B084628-C433-4A8A-A2A0-A65D18CFE566}"/>
              </a:ext>
            </a:extLst>
          </p:cNvPr>
          <p:cNvSpPr/>
          <p:nvPr/>
        </p:nvSpPr>
        <p:spPr>
          <a:xfrm>
            <a:off x="4716016" y="4005064"/>
            <a:ext cx="3672763" cy="1080120"/>
          </a:xfrm>
          <a:prstGeom prst="rect">
            <a:avLst/>
          </a:prstGeom>
          <a:noFill/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3002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83568" y="116632"/>
            <a:ext cx="7429552" cy="648072"/>
          </a:xfrm>
        </p:spPr>
        <p:txBody>
          <a:bodyPr/>
          <a:lstStyle/>
          <a:p>
            <a:r>
              <a:rPr lang="de-AT" dirty="0"/>
              <a:t>Implementation</a:t>
            </a:r>
          </a:p>
        </p:txBody>
      </p:sp>
      <p:sp>
        <p:nvSpPr>
          <p:cNvPr id="4" name="object 6">
            <a:extLst>
              <a:ext uri="{FF2B5EF4-FFF2-40B4-BE49-F238E27FC236}">
                <a16:creationId xmlns:a16="http://schemas.microsoft.com/office/drawing/2014/main" id="{8F55A21B-9B3B-4E75-8F0E-38E1F412892A}"/>
              </a:ext>
            </a:extLst>
          </p:cNvPr>
          <p:cNvSpPr/>
          <p:nvPr/>
        </p:nvSpPr>
        <p:spPr>
          <a:xfrm>
            <a:off x="51217" y="885843"/>
            <a:ext cx="3856990" cy="13169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7">
            <a:extLst>
              <a:ext uri="{FF2B5EF4-FFF2-40B4-BE49-F238E27FC236}">
                <a16:creationId xmlns:a16="http://schemas.microsoft.com/office/drawing/2014/main" id="{C917DF24-9A9D-4500-B060-90EA49F56A73}"/>
              </a:ext>
            </a:extLst>
          </p:cNvPr>
          <p:cNvSpPr txBox="1"/>
          <p:nvPr/>
        </p:nvSpPr>
        <p:spPr>
          <a:xfrm>
            <a:off x="1295818" y="1240173"/>
            <a:ext cx="74866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050" marR="5080" indent="-635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Arial"/>
                <a:cs typeface="Arial"/>
              </a:rPr>
              <a:t>c</a:t>
            </a:r>
            <a:r>
              <a:rPr sz="1600" spc="-5" dirty="0">
                <a:latin typeface="Arial"/>
                <a:cs typeface="Arial"/>
              </a:rPr>
              <a:t>r</a:t>
            </a:r>
            <a:r>
              <a:rPr sz="1600" dirty="0">
                <a:latin typeface="Arial"/>
                <a:cs typeface="Arial"/>
              </a:rPr>
              <a:t>i</a:t>
            </a:r>
            <a:r>
              <a:rPr sz="1600" spc="-5" dirty="0">
                <a:latin typeface="Arial"/>
                <a:cs typeface="Arial"/>
              </a:rPr>
              <a:t>t</a:t>
            </a:r>
            <a:r>
              <a:rPr sz="1600" dirty="0">
                <a:latin typeface="Arial"/>
                <a:cs typeface="Arial"/>
              </a:rPr>
              <a:t>i</a:t>
            </a:r>
            <a:r>
              <a:rPr sz="1600" spc="5" dirty="0">
                <a:latin typeface="Arial"/>
                <a:cs typeface="Arial"/>
              </a:rPr>
              <a:t>c</a:t>
            </a:r>
            <a:r>
              <a:rPr sz="1600" spc="-10" dirty="0">
                <a:latin typeface="Arial"/>
                <a:cs typeface="Arial"/>
              </a:rPr>
              <a:t>a</a:t>
            </a:r>
            <a:r>
              <a:rPr sz="1600" dirty="0">
                <a:latin typeface="Arial"/>
                <a:cs typeface="Arial"/>
              </a:rPr>
              <a:t>lly  </a:t>
            </a:r>
            <a:r>
              <a:rPr sz="1600" spc="5" dirty="0">
                <a:latin typeface="Arial"/>
                <a:cs typeface="Arial"/>
              </a:rPr>
              <a:t>c</a:t>
            </a:r>
            <a:r>
              <a:rPr sz="1600" spc="-10" dirty="0">
                <a:latin typeface="Arial"/>
                <a:cs typeface="Arial"/>
              </a:rPr>
              <a:t>o</a:t>
            </a:r>
            <a:r>
              <a:rPr sz="1600" spc="-5" dirty="0">
                <a:latin typeface="Arial"/>
                <a:cs typeface="Arial"/>
              </a:rPr>
              <a:t>up</a:t>
            </a:r>
            <a:r>
              <a:rPr sz="1600" dirty="0">
                <a:latin typeface="Arial"/>
                <a:cs typeface="Arial"/>
              </a:rPr>
              <a:t>l</a:t>
            </a:r>
            <a:r>
              <a:rPr sz="1600" spc="-5" dirty="0">
                <a:latin typeface="Arial"/>
                <a:cs typeface="Arial"/>
              </a:rPr>
              <a:t>ed</a:t>
            </a:r>
            <a:endParaRPr sz="1600">
              <a:latin typeface="Arial"/>
              <a:cs typeface="Arial"/>
            </a:endParaRPr>
          </a:p>
        </p:txBody>
      </p:sp>
      <p:sp>
        <p:nvSpPr>
          <p:cNvPr id="7" name="object 8">
            <a:extLst>
              <a:ext uri="{FF2B5EF4-FFF2-40B4-BE49-F238E27FC236}">
                <a16:creationId xmlns:a16="http://schemas.microsoft.com/office/drawing/2014/main" id="{463AA890-B8EC-4871-87C5-E2F4DD6227F8}"/>
              </a:ext>
            </a:extLst>
          </p:cNvPr>
          <p:cNvSpPr/>
          <p:nvPr/>
        </p:nvSpPr>
        <p:spPr>
          <a:xfrm>
            <a:off x="4549558" y="871873"/>
            <a:ext cx="3655059" cy="12954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9">
            <a:extLst>
              <a:ext uri="{FF2B5EF4-FFF2-40B4-BE49-F238E27FC236}">
                <a16:creationId xmlns:a16="http://schemas.microsoft.com/office/drawing/2014/main" id="{050D5732-E071-4B2E-BCFC-9F6C85464694}"/>
              </a:ext>
            </a:extLst>
          </p:cNvPr>
          <p:cNvSpPr txBox="1"/>
          <p:nvPr/>
        </p:nvSpPr>
        <p:spPr>
          <a:xfrm>
            <a:off x="5669698" y="1260493"/>
            <a:ext cx="737235" cy="511809"/>
          </a:xfrm>
          <a:prstGeom prst="rect">
            <a:avLst/>
          </a:prstGeom>
        </p:spPr>
        <p:txBody>
          <a:bodyPr vert="horz" wrap="square" lIns="0" tIns="21590" rIns="0" bIns="0" rtlCol="0">
            <a:spAutoFit/>
          </a:bodyPr>
          <a:lstStyle/>
          <a:p>
            <a:pPr marL="12700" marR="5080" indent="124460">
              <a:lnSpc>
                <a:spcPts val="1910"/>
              </a:lnSpc>
              <a:spcBef>
                <a:spcPts val="170"/>
              </a:spcBef>
            </a:pPr>
            <a:r>
              <a:rPr sz="1600" spc="-5" dirty="0">
                <a:latin typeface="Arial"/>
                <a:cs typeface="Arial"/>
              </a:rPr>
              <a:t>over-  </a:t>
            </a:r>
            <a:r>
              <a:rPr sz="1600" spc="5" dirty="0">
                <a:latin typeface="Arial"/>
                <a:cs typeface="Arial"/>
              </a:rPr>
              <a:t>c</a:t>
            </a:r>
            <a:r>
              <a:rPr sz="1600" spc="-10" dirty="0">
                <a:latin typeface="Arial"/>
                <a:cs typeface="Arial"/>
              </a:rPr>
              <a:t>o</a:t>
            </a:r>
            <a:r>
              <a:rPr sz="1600" spc="-5" dirty="0">
                <a:latin typeface="Arial"/>
                <a:cs typeface="Arial"/>
              </a:rPr>
              <a:t>up</a:t>
            </a:r>
            <a:r>
              <a:rPr sz="1600" dirty="0">
                <a:latin typeface="Arial"/>
                <a:cs typeface="Arial"/>
              </a:rPr>
              <a:t>l</a:t>
            </a:r>
            <a:r>
              <a:rPr sz="1600" spc="-5" dirty="0">
                <a:latin typeface="Arial"/>
                <a:cs typeface="Arial"/>
              </a:rPr>
              <a:t>ed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257C3F-7FE0-4F7F-9E1E-7391704C6F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492222"/>
            <a:ext cx="5629275" cy="3695700"/>
          </a:xfrm>
          <a:prstGeom prst="rect">
            <a:avLst/>
          </a:prstGeom>
        </p:spPr>
      </p:pic>
      <p:sp>
        <p:nvSpPr>
          <p:cNvPr id="10" name="object 15">
            <a:extLst>
              <a:ext uri="{FF2B5EF4-FFF2-40B4-BE49-F238E27FC236}">
                <a16:creationId xmlns:a16="http://schemas.microsoft.com/office/drawing/2014/main" id="{2CA3118C-7998-4061-A5F4-2D503B9A9750}"/>
              </a:ext>
            </a:extLst>
          </p:cNvPr>
          <p:cNvSpPr txBox="1"/>
          <p:nvPr/>
        </p:nvSpPr>
        <p:spPr>
          <a:xfrm>
            <a:off x="5669698" y="5373216"/>
            <a:ext cx="4032448" cy="93705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161925" indent="-342900">
              <a:lnSpc>
                <a:spcPct val="1428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sz="2200" spc="-5" dirty="0">
                <a:latin typeface="Arial"/>
                <a:cs typeface="Arial"/>
              </a:rPr>
              <a:t>Piezo for locking</a:t>
            </a:r>
            <a:endParaRPr lang="de-AT" sz="2200" spc="-5" dirty="0">
              <a:latin typeface="Arial"/>
              <a:cs typeface="Arial"/>
            </a:endParaRPr>
          </a:p>
          <a:p>
            <a:pPr marL="355600" marR="161925" indent="-342900">
              <a:lnSpc>
                <a:spcPct val="1428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sz="2200" spc="-5" dirty="0">
                <a:latin typeface="Arial"/>
                <a:cs typeface="Arial"/>
              </a:rPr>
              <a:t>Passively insulated</a:t>
            </a:r>
            <a:endParaRPr sz="2200" dirty="0">
              <a:latin typeface="Arial"/>
              <a:cs typeface="Arial"/>
            </a:endParaRPr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8A540A09-7CDD-44E9-93E8-950E7C680AA5}"/>
              </a:ext>
            </a:extLst>
          </p:cNvPr>
          <p:cNvSpPr/>
          <p:nvPr/>
        </p:nvSpPr>
        <p:spPr>
          <a:xfrm>
            <a:off x="1670150" y="5773668"/>
            <a:ext cx="2101850" cy="91693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23">
            <a:extLst>
              <a:ext uri="{FF2B5EF4-FFF2-40B4-BE49-F238E27FC236}">
                <a16:creationId xmlns:a16="http://schemas.microsoft.com/office/drawing/2014/main" id="{63FC18B9-305B-43C9-862E-6709AC44826E}"/>
              </a:ext>
            </a:extLst>
          </p:cNvPr>
          <p:cNvSpPr txBox="1"/>
          <p:nvPr/>
        </p:nvSpPr>
        <p:spPr>
          <a:xfrm>
            <a:off x="5418405" y="2636912"/>
            <a:ext cx="282194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-5" dirty="0">
                <a:latin typeface="Arial"/>
                <a:cs typeface="Arial"/>
              </a:rPr>
              <a:t>Single photon</a:t>
            </a:r>
            <a:r>
              <a:rPr sz="2200" spc="-4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detector</a:t>
            </a:r>
            <a:endParaRPr sz="22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859521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83568" y="116632"/>
            <a:ext cx="7429552" cy="648072"/>
          </a:xfrm>
        </p:spPr>
        <p:txBody>
          <a:bodyPr/>
          <a:lstStyle/>
          <a:p>
            <a:endParaRPr lang="de-AT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4B5912F-3780-49AC-9D85-60999FD39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721084"/>
            <a:ext cx="7429552" cy="4929411"/>
          </a:xfrm>
        </p:spPr>
        <p:txBody>
          <a:bodyPr/>
          <a:lstStyle/>
          <a:p>
            <a:pPr marL="0" indent="0"/>
            <a:r>
              <a:rPr lang="de-AT" dirty="0">
                <a:solidFill>
                  <a:schemeClr val="bg2">
                    <a:lumMod val="90000"/>
                  </a:schemeClr>
                </a:solidFill>
              </a:rPr>
              <a:t>Multimode Strong </a:t>
            </a:r>
            <a:r>
              <a:rPr lang="de-AT" dirty="0" err="1">
                <a:solidFill>
                  <a:schemeClr val="bg2">
                    <a:lumMod val="90000"/>
                  </a:schemeClr>
                </a:solidFill>
              </a:rPr>
              <a:t>coupling</a:t>
            </a:r>
            <a:r>
              <a:rPr lang="de-AT" dirty="0">
                <a:solidFill>
                  <a:schemeClr val="bg2">
                    <a:lumMod val="90000"/>
                  </a:schemeClr>
                </a:solidFill>
              </a:rPr>
              <a:t> in CQED</a:t>
            </a:r>
          </a:p>
          <a:p>
            <a:pPr marL="0" indent="0"/>
            <a:endParaRPr lang="de-AT" dirty="0">
              <a:solidFill>
                <a:schemeClr val="bg2">
                  <a:lumMod val="90000"/>
                </a:schemeClr>
              </a:solidFill>
            </a:endParaRPr>
          </a:p>
          <a:p>
            <a:pPr marL="0" indent="0"/>
            <a:endParaRPr lang="de-AT" dirty="0">
              <a:solidFill>
                <a:schemeClr val="bg2">
                  <a:lumMod val="90000"/>
                </a:schemeClr>
              </a:solidFill>
            </a:endParaRPr>
          </a:p>
          <a:p>
            <a:pPr marL="0" indent="0"/>
            <a:endParaRPr lang="de-AT" dirty="0">
              <a:solidFill>
                <a:schemeClr val="bg2">
                  <a:lumMod val="90000"/>
                </a:schemeClr>
              </a:solidFill>
            </a:endParaRPr>
          </a:p>
          <a:p>
            <a:pPr marL="0" indent="0"/>
            <a:r>
              <a:rPr lang="de-AT" dirty="0" err="1">
                <a:solidFill>
                  <a:schemeClr val="bg2">
                    <a:lumMod val="90000"/>
                  </a:schemeClr>
                </a:solidFill>
              </a:rPr>
              <a:t>opt</a:t>
            </a:r>
            <a:r>
              <a:rPr lang="de-AT" dirty="0">
                <a:solidFill>
                  <a:schemeClr val="bg2">
                    <a:lumMod val="90000"/>
                  </a:schemeClr>
                </a:solidFill>
              </a:rPr>
              <a:t>. </a:t>
            </a:r>
            <a:r>
              <a:rPr lang="de-AT" dirty="0" err="1">
                <a:solidFill>
                  <a:schemeClr val="bg2">
                    <a:lumMod val="90000"/>
                  </a:schemeClr>
                </a:solidFill>
              </a:rPr>
              <a:t>Nanofibers</a:t>
            </a:r>
            <a:r>
              <a:rPr lang="de-AT" dirty="0">
                <a:solidFill>
                  <a:schemeClr val="bg2">
                    <a:lumMod val="90000"/>
                  </a:schemeClr>
                </a:solidFill>
              </a:rPr>
              <a:t> and Fiber-ring </a:t>
            </a:r>
            <a:r>
              <a:rPr lang="de-AT" dirty="0" err="1">
                <a:solidFill>
                  <a:schemeClr val="bg2">
                    <a:lumMod val="90000"/>
                  </a:schemeClr>
                </a:solidFill>
              </a:rPr>
              <a:t>resonator</a:t>
            </a:r>
            <a:endParaRPr lang="de-AT" dirty="0">
              <a:solidFill>
                <a:schemeClr val="bg2">
                  <a:lumMod val="90000"/>
                </a:schemeClr>
              </a:solidFill>
            </a:endParaRPr>
          </a:p>
          <a:p>
            <a:pPr marL="0" indent="0"/>
            <a:endParaRPr lang="de-AT" dirty="0"/>
          </a:p>
          <a:p>
            <a:pPr marL="0" indent="0"/>
            <a:endParaRPr lang="de-AT" dirty="0"/>
          </a:p>
          <a:p>
            <a:pPr marL="0" indent="0"/>
            <a:endParaRPr lang="de-AT" dirty="0"/>
          </a:p>
          <a:p>
            <a:pPr marL="0" indent="0"/>
            <a:r>
              <a:rPr lang="de-AT" dirty="0" err="1"/>
              <a:t>Measurements</a:t>
            </a:r>
            <a:r>
              <a:rPr lang="de-AT" dirty="0"/>
              <a:t> and </a:t>
            </a:r>
            <a:r>
              <a:rPr lang="de-AT" dirty="0" err="1"/>
              <a:t>Observations</a:t>
            </a:r>
            <a:endParaRPr lang="de-AT" dirty="0"/>
          </a:p>
          <a:p>
            <a:pPr marL="0" indent="0"/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5B28560-4573-4A39-8EAF-AAB50D7C92F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168" y="3401882"/>
            <a:ext cx="2422688" cy="8116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CD127EE-6C6E-423F-918E-4C57951EC86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5097" y="1340768"/>
            <a:ext cx="2040830" cy="14064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C8CF16C-B6CD-4AD1-9C19-E92B4C915F9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243"/>
          <a:stretch/>
        </p:blipFill>
        <p:spPr>
          <a:xfrm>
            <a:off x="6555039" y="4653136"/>
            <a:ext cx="1480947" cy="1656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7378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2000" y="3590756"/>
            <a:ext cx="3914139" cy="28625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69950" y="187959"/>
            <a:ext cx="7646668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Interfacing the </a:t>
            </a:r>
            <a:r>
              <a:rPr spc="-5" dirty="0" err="1"/>
              <a:t>nanofibe</a:t>
            </a:r>
            <a:r>
              <a:rPr lang="de-AT" spc="-5" dirty="0"/>
              <a:t>r </a:t>
            </a:r>
            <a:r>
              <a:rPr spc="-5" dirty="0"/>
              <a:t>with</a:t>
            </a:r>
            <a:r>
              <a:rPr spc="-25" dirty="0"/>
              <a:t> </a:t>
            </a:r>
            <a:r>
              <a:rPr spc="-5" dirty="0"/>
              <a:t>atoms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48309" y="1107439"/>
            <a:ext cx="6105525" cy="2138680"/>
          </a:xfrm>
          <a:prstGeom prst="rect">
            <a:avLst/>
          </a:prstGeom>
        </p:spPr>
        <p:txBody>
          <a:bodyPr vert="horz" wrap="square" lIns="0" tIns="1866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70"/>
              </a:spcBef>
            </a:pPr>
            <a:r>
              <a:rPr sz="2200" spc="-5" dirty="0">
                <a:solidFill>
                  <a:srgbClr val="006FBF"/>
                </a:solidFill>
                <a:latin typeface="Arial"/>
                <a:cs typeface="Arial"/>
              </a:rPr>
              <a:t>Magneto optical trap</a:t>
            </a:r>
            <a:endParaRPr sz="2200" dirty="0">
              <a:latin typeface="Arial"/>
              <a:cs typeface="Arial"/>
            </a:endParaRPr>
          </a:p>
          <a:p>
            <a:pPr marL="106680">
              <a:lnSpc>
                <a:spcPct val="100000"/>
              </a:lnSpc>
              <a:spcBef>
                <a:spcPts val="1370"/>
              </a:spcBef>
            </a:pPr>
            <a:r>
              <a:rPr sz="2200" dirty="0">
                <a:latin typeface="Arial"/>
                <a:cs typeface="Arial"/>
              </a:rPr>
              <a:t>→ </a:t>
            </a:r>
            <a:r>
              <a:rPr sz="2200" spc="-5" dirty="0">
                <a:latin typeface="Arial"/>
                <a:cs typeface="Arial"/>
              </a:rPr>
              <a:t>reservoir of cold Cs</a:t>
            </a:r>
            <a:r>
              <a:rPr sz="220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atoms</a:t>
            </a:r>
            <a:endParaRPr sz="2200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4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8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200" spc="-10" dirty="0">
                <a:solidFill>
                  <a:srgbClr val="006FBF"/>
                </a:solidFill>
                <a:latin typeface="Arial"/>
                <a:cs typeface="Arial"/>
              </a:rPr>
              <a:t>Transmission </a:t>
            </a:r>
            <a:r>
              <a:rPr sz="2200" spc="-5" dirty="0">
                <a:solidFill>
                  <a:srgbClr val="006FBF"/>
                </a:solidFill>
                <a:latin typeface="Arial"/>
                <a:cs typeface="Arial"/>
              </a:rPr>
              <a:t>spectroscopy </a:t>
            </a:r>
            <a:r>
              <a:rPr sz="2200" dirty="0">
                <a:solidFill>
                  <a:srgbClr val="006FBF"/>
                </a:solidFill>
                <a:latin typeface="Arial"/>
                <a:cs typeface="Arial"/>
              </a:rPr>
              <a:t>→ </a:t>
            </a:r>
            <a:r>
              <a:rPr sz="2200" spc="-5" dirty="0">
                <a:solidFill>
                  <a:srgbClr val="006FBF"/>
                </a:solidFill>
                <a:latin typeface="Arial"/>
                <a:cs typeface="Arial"/>
              </a:rPr>
              <a:t>collective</a:t>
            </a:r>
            <a:r>
              <a:rPr sz="2200" spc="15" dirty="0">
                <a:solidFill>
                  <a:srgbClr val="006FBF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006FBF"/>
                </a:solidFill>
                <a:latin typeface="Arial"/>
                <a:cs typeface="Arial"/>
              </a:rPr>
              <a:t>coupling</a:t>
            </a:r>
            <a:endParaRPr sz="2200" dirty="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48309" y="3284984"/>
            <a:ext cx="7646671" cy="419346"/>
          </a:xfrm>
          <a:prstGeom prst="rect">
            <a:avLst/>
          </a:prstGeom>
        </p:spPr>
        <p:txBody>
          <a:bodyPr vert="horz" wrap="square" lIns="0" tIns="800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30"/>
              </a:spcBef>
            </a:pPr>
            <a:r>
              <a:rPr sz="2200" spc="-5" dirty="0">
                <a:latin typeface="Arial"/>
                <a:cs typeface="Arial"/>
              </a:rPr>
              <a:t>Set resonator to fully</a:t>
            </a:r>
            <a:r>
              <a:rPr sz="2200" spc="-25" dirty="0">
                <a:latin typeface="Arial"/>
                <a:cs typeface="Arial"/>
              </a:rPr>
              <a:t> </a:t>
            </a:r>
            <a:r>
              <a:rPr sz="2200" spc="-5" dirty="0" err="1">
                <a:latin typeface="Arial"/>
                <a:cs typeface="Arial"/>
              </a:rPr>
              <a:t>overcoupled</a:t>
            </a:r>
            <a:r>
              <a:rPr lang="de-AT" sz="2200" spc="-5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→ </a:t>
            </a:r>
            <a:r>
              <a:rPr sz="2200" spc="-5" dirty="0">
                <a:latin typeface="Arial"/>
                <a:cs typeface="Arial"/>
              </a:rPr>
              <a:t>single round-trip </a:t>
            </a:r>
            <a:r>
              <a:rPr sz="2200" dirty="0">
                <a:latin typeface="Arial"/>
                <a:cs typeface="Arial"/>
              </a:rPr>
              <a:t>of</a:t>
            </a:r>
            <a:r>
              <a:rPr sz="2200" spc="-4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light</a:t>
            </a:r>
            <a:endParaRPr sz="2200" dirty="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48309" y="3789040"/>
            <a:ext cx="67754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-5" dirty="0">
                <a:latin typeface="Arial"/>
                <a:cs typeface="Arial"/>
              </a:rPr>
              <a:t>F</a:t>
            </a:r>
            <a:r>
              <a:rPr sz="2200" dirty="0">
                <a:latin typeface="Arial"/>
                <a:cs typeface="Arial"/>
              </a:rPr>
              <a:t>r</a:t>
            </a:r>
            <a:r>
              <a:rPr sz="2200" spc="-5" dirty="0">
                <a:latin typeface="Arial"/>
                <a:cs typeface="Arial"/>
              </a:rPr>
              <a:t>o</a:t>
            </a:r>
            <a:r>
              <a:rPr sz="2200" dirty="0">
                <a:latin typeface="Arial"/>
                <a:cs typeface="Arial"/>
              </a:rPr>
              <a:t>m</a:t>
            </a:r>
          </a:p>
        </p:txBody>
      </p:sp>
      <p:sp>
        <p:nvSpPr>
          <p:cNvPr id="14" name="object 14"/>
          <p:cNvSpPr/>
          <p:nvPr/>
        </p:nvSpPr>
        <p:spPr>
          <a:xfrm>
            <a:off x="5212079" y="1209039"/>
            <a:ext cx="3304539" cy="14414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218591" y="3836029"/>
            <a:ext cx="1553209" cy="33528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7015564" y="5406389"/>
            <a:ext cx="130556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-10" dirty="0">
                <a:latin typeface="Arial"/>
                <a:cs typeface="Arial"/>
              </a:rPr>
              <a:t>OD </a:t>
            </a:r>
            <a:r>
              <a:rPr sz="2200" dirty="0">
                <a:latin typeface="Arial"/>
                <a:cs typeface="Arial"/>
              </a:rPr>
              <a:t>=</a:t>
            </a:r>
            <a:r>
              <a:rPr sz="2200" spc="-7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17.9</a:t>
            </a:r>
            <a:endParaRPr sz="2200" dirty="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7202709" y="4797152"/>
            <a:ext cx="1097280" cy="471170"/>
          </a:xfrm>
          <a:custGeom>
            <a:avLst/>
            <a:gdLst/>
            <a:ahLst/>
            <a:cxnLst/>
            <a:rect l="l" t="t" r="r" b="b"/>
            <a:pathLst>
              <a:path w="1097279" h="471170">
                <a:moveTo>
                  <a:pt x="548640" y="0"/>
                </a:moveTo>
                <a:lnTo>
                  <a:pt x="483152" y="1529"/>
                </a:lnTo>
                <a:lnTo>
                  <a:pt x="420277" y="6016"/>
                </a:lnTo>
                <a:lnTo>
                  <a:pt x="360374" y="13308"/>
                </a:lnTo>
                <a:lnTo>
                  <a:pt x="303800" y="23252"/>
                </a:lnTo>
                <a:lnTo>
                  <a:pt x="250914" y="35695"/>
                </a:lnTo>
                <a:lnTo>
                  <a:pt x="202074" y="50485"/>
                </a:lnTo>
                <a:lnTo>
                  <a:pt x="157638" y="67468"/>
                </a:lnTo>
                <a:lnTo>
                  <a:pt x="117965" y="86493"/>
                </a:lnTo>
                <a:lnTo>
                  <a:pt x="83413" y="107406"/>
                </a:lnTo>
                <a:lnTo>
                  <a:pt x="31103" y="154286"/>
                </a:lnTo>
                <a:lnTo>
                  <a:pt x="3575" y="206886"/>
                </a:lnTo>
                <a:lnTo>
                  <a:pt x="0" y="234949"/>
                </a:lnTo>
                <a:lnTo>
                  <a:pt x="3575" y="263266"/>
                </a:lnTo>
                <a:lnTo>
                  <a:pt x="31103" y="316267"/>
                </a:lnTo>
                <a:lnTo>
                  <a:pt x="83413" y="363426"/>
                </a:lnTo>
                <a:lnTo>
                  <a:pt x="117965" y="384439"/>
                </a:lnTo>
                <a:lnTo>
                  <a:pt x="157638" y="403542"/>
                </a:lnTo>
                <a:lnTo>
                  <a:pt x="202074" y="420584"/>
                </a:lnTo>
                <a:lnTo>
                  <a:pt x="250914" y="435416"/>
                </a:lnTo>
                <a:lnTo>
                  <a:pt x="303800" y="447887"/>
                </a:lnTo>
                <a:lnTo>
                  <a:pt x="360374" y="457848"/>
                </a:lnTo>
                <a:lnTo>
                  <a:pt x="420277" y="465149"/>
                </a:lnTo>
                <a:lnTo>
                  <a:pt x="483152" y="469639"/>
                </a:lnTo>
                <a:lnTo>
                  <a:pt x="548640" y="471169"/>
                </a:lnTo>
                <a:lnTo>
                  <a:pt x="614127" y="469639"/>
                </a:lnTo>
                <a:lnTo>
                  <a:pt x="677002" y="465149"/>
                </a:lnTo>
                <a:lnTo>
                  <a:pt x="736905" y="457848"/>
                </a:lnTo>
                <a:lnTo>
                  <a:pt x="793479" y="447887"/>
                </a:lnTo>
                <a:lnTo>
                  <a:pt x="846365" y="435416"/>
                </a:lnTo>
                <a:lnTo>
                  <a:pt x="895205" y="420584"/>
                </a:lnTo>
                <a:lnTo>
                  <a:pt x="939641" y="403542"/>
                </a:lnTo>
                <a:lnTo>
                  <a:pt x="979314" y="384439"/>
                </a:lnTo>
                <a:lnTo>
                  <a:pt x="1013866" y="363426"/>
                </a:lnTo>
                <a:lnTo>
                  <a:pt x="1066176" y="316267"/>
                </a:lnTo>
                <a:lnTo>
                  <a:pt x="1093704" y="263266"/>
                </a:lnTo>
                <a:lnTo>
                  <a:pt x="1097279" y="234949"/>
                </a:lnTo>
                <a:lnTo>
                  <a:pt x="1093704" y="206886"/>
                </a:lnTo>
                <a:lnTo>
                  <a:pt x="1066176" y="154286"/>
                </a:lnTo>
                <a:lnTo>
                  <a:pt x="1013866" y="107406"/>
                </a:lnTo>
                <a:lnTo>
                  <a:pt x="979314" y="86493"/>
                </a:lnTo>
                <a:lnTo>
                  <a:pt x="939641" y="67468"/>
                </a:lnTo>
                <a:lnTo>
                  <a:pt x="895205" y="50485"/>
                </a:lnTo>
                <a:lnTo>
                  <a:pt x="846365" y="35695"/>
                </a:lnTo>
                <a:lnTo>
                  <a:pt x="793479" y="23252"/>
                </a:lnTo>
                <a:lnTo>
                  <a:pt x="736905" y="13308"/>
                </a:lnTo>
                <a:lnTo>
                  <a:pt x="677002" y="6016"/>
                </a:lnTo>
                <a:lnTo>
                  <a:pt x="614127" y="1529"/>
                </a:lnTo>
                <a:lnTo>
                  <a:pt x="54864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1" name="Object 20">
            <a:extLst>
              <a:ext uri="{FF2B5EF4-FFF2-40B4-BE49-F238E27FC236}">
                <a16:creationId xmlns:a16="http://schemas.microsoft.com/office/drawing/2014/main" id="{E9C6A591-482A-40D0-AB3B-45DECAA6E1F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06061395"/>
              </p:ext>
            </p:extLst>
          </p:nvPr>
        </p:nvGraphicFramePr>
        <p:xfrm>
          <a:off x="611560" y="5199676"/>
          <a:ext cx="2929857" cy="4185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78" name="Acrobat Document" r:id="rId6" imgW="1733118" imgH="247322" progId="AcroExch.Document.DC">
                  <p:embed/>
                </p:oleObj>
              </mc:Choice>
              <mc:Fallback>
                <p:oleObj name="Acrobat Document" r:id="rId6" imgW="1733118" imgH="247322" progId="AcroExch.Document.DC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4E92FAAD-0338-460F-AC28-14DC344AD6D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11560" y="5199676"/>
                        <a:ext cx="2929857" cy="41855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21">
            <a:extLst>
              <a:ext uri="{FF2B5EF4-FFF2-40B4-BE49-F238E27FC236}">
                <a16:creationId xmlns:a16="http://schemas.microsoft.com/office/drawing/2014/main" id="{9B71B9AE-76D0-4087-8ABD-278F048A52B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79037030"/>
              </p:ext>
            </p:extLst>
          </p:nvPr>
        </p:nvGraphicFramePr>
        <p:xfrm>
          <a:off x="1403648" y="5649088"/>
          <a:ext cx="2122319" cy="3078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79" name="Acrobat Document" r:id="rId8" imgW="1247313" imgH="180811" progId="AcroExch.Document.DC">
                  <p:embed/>
                </p:oleObj>
              </mc:Choice>
              <mc:Fallback>
                <p:oleObj name="Acrobat Document" r:id="rId8" imgW="1247313" imgH="180811" progId="AcroExch.Document.DC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71A78507-8C2C-4146-8D97-1386DE7109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403648" y="5649088"/>
                        <a:ext cx="2122319" cy="3078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22">
            <a:extLst>
              <a:ext uri="{FF2B5EF4-FFF2-40B4-BE49-F238E27FC236}">
                <a16:creationId xmlns:a16="http://schemas.microsoft.com/office/drawing/2014/main" id="{48723559-9A5A-492F-82F4-8BFADBA9DD5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20870870"/>
              </p:ext>
            </p:extLst>
          </p:nvPr>
        </p:nvGraphicFramePr>
        <p:xfrm>
          <a:off x="1403648" y="4784992"/>
          <a:ext cx="2165246" cy="3936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80" name="Acrobat Document" r:id="rId10" imgW="1257177" imgH="228600" progId="AcroExch.Document.DC">
                  <p:embed/>
                </p:oleObj>
              </mc:Choice>
              <mc:Fallback>
                <p:oleObj name="Acrobat Document" r:id="rId10" imgW="1257177" imgH="228600" progId="AcroExch.Document.DC">
                  <p:embed/>
                  <p:pic>
                    <p:nvPicPr>
                      <p:cNvPr id="10" name="Object 9">
                        <a:extLst>
                          <a:ext uri="{FF2B5EF4-FFF2-40B4-BE49-F238E27FC236}">
                            <a16:creationId xmlns:a16="http://schemas.microsoft.com/office/drawing/2014/main" id="{21C8F9D6-9B5E-402D-922F-165BE8CC821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403648" y="4784992"/>
                        <a:ext cx="2165246" cy="39368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Rectangle 23">
            <a:extLst>
              <a:ext uri="{FF2B5EF4-FFF2-40B4-BE49-F238E27FC236}">
                <a16:creationId xmlns:a16="http://schemas.microsoft.com/office/drawing/2014/main" id="{CAA8A109-3939-439C-A3A1-51D4E3575F63}"/>
              </a:ext>
            </a:extLst>
          </p:cNvPr>
          <p:cNvSpPr/>
          <p:nvPr/>
        </p:nvSpPr>
        <p:spPr>
          <a:xfrm>
            <a:off x="492001" y="4221088"/>
            <a:ext cx="3287911" cy="1932737"/>
          </a:xfrm>
          <a:prstGeom prst="rect">
            <a:avLst/>
          </a:prstGeom>
          <a:noFill/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25" name="Object 24">
            <a:extLst>
              <a:ext uri="{FF2B5EF4-FFF2-40B4-BE49-F238E27FC236}">
                <a16:creationId xmlns:a16="http://schemas.microsoft.com/office/drawing/2014/main" id="{FE882A05-AB69-447E-AD0C-520B49A9035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99500514"/>
              </p:ext>
            </p:extLst>
          </p:nvPr>
        </p:nvGraphicFramePr>
        <p:xfrm>
          <a:off x="1115616" y="4374358"/>
          <a:ext cx="2427287" cy="388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81" name="Acrobat Document" r:id="rId12" imgW="1485530" imgH="237961" progId="AcroExch.Document.DC">
                  <p:embed/>
                </p:oleObj>
              </mc:Choice>
              <mc:Fallback>
                <p:oleObj name="Acrobat Document" r:id="rId12" imgW="1485530" imgH="237961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1115616" y="4374358"/>
                        <a:ext cx="2427287" cy="3889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F88EBFC2-7C73-4A04-9A84-73248D7DFD3C}"/>
              </a:ext>
            </a:extLst>
          </p:cNvPr>
          <p:cNvSpPr txBox="1"/>
          <p:nvPr/>
        </p:nvSpPr>
        <p:spPr>
          <a:xfrm>
            <a:off x="367135" y="6293871"/>
            <a:ext cx="51940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2400" dirty="0">
                <a:sym typeface="Wingdings" panose="05000000000000000000" pitchFamily="2" charset="2"/>
              </a:rPr>
              <a:t> </a:t>
            </a:r>
            <a:r>
              <a:rPr lang="de-AT" sz="2400" dirty="0"/>
              <a:t>Multimode strong </a:t>
            </a:r>
            <a:r>
              <a:rPr lang="de-AT" sz="2400" dirty="0" err="1"/>
              <a:t>coupling</a:t>
            </a:r>
            <a:r>
              <a:rPr lang="de-AT" sz="2400" dirty="0"/>
              <a:t> </a:t>
            </a:r>
            <a:r>
              <a:rPr lang="de-AT" sz="2400" dirty="0" err="1"/>
              <a:t>regime</a:t>
            </a:r>
            <a:endParaRPr lang="en-GB"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7" grpId="0"/>
      <p:bldP spid="24" grpId="0" animBg="1"/>
      <p:bldP spid="2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83568" y="116632"/>
            <a:ext cx="7429552" cy="648072"/>
          </a:xfrm>
        </p:spPr>
        <p:txBody>
          <a:bodyPr/>
          <a:lstStyle/>
          <a:p>
            <a:r>
              <a:rPr lang="de-AT" dirty="0"/>
              <a:t>Transmission </a:t>
            </a:r>
            <a:r>
              <a:rPr lang="de-AT" dirty="0" err="1"/>
              <a:t>Spectrum</a:t>
            </a:r>
            <a:endParaRPr lang="de-AT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A6863B-5B0E-4A19-8F7A-4FB8B15120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6" y="2101989"/>
            <a:ext cx="8136260" cy="370327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3E32971-FD6D-4566-85C6-79C2519E26A6}"/>
              </a:ext>
            </a:extLst>
          </p:cNvPr>
          <p:cNvSpPr/>
          <p:nvPr/>
        </p:nvSpPr>
        <p:spPr>
          <a:xfrm>
            <a:off x="35496" y="2060848"/>
            <a:ext cx="792088" cy="6480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AB5E39A-C245-4A8E-B6BF-A70F18A9AA1B}"/>
              </a:ext>
            </a:extLst>
          </p:cNvPr>
          <p:cNvSpPr/>
          <p:nvPr/>
        </p:nvSpPr>
        <p:spPr>
          <a:xfrm>
            <a:off x="323528" y="1026055"/>
            <a:ext cx="784822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pc="-5" dirty="0">
                <a:latin typeface="Arial"/>
                <a:cs typeface="Arial"/>
              </a:rPr>
              <a:t>Set resonator to critically coupled</a:t>
            </a:r>
          </a:p>
          <a:p>
            <a:pPr marL="12700">
              <a:lnSpc>
                <a:spcPct val="100000"/>
              </a:lnSpc>
            </a:pPr>
            <a:r>
              <a:rPr lang="en-GB" spc="-10" dirty="0">
                <a:solidFill>
                  <a:srgbClr val="006FBF"/>
                </a:solidFill>
                <a:latin typeface="Arial"/>
                <a:cs typeface="Arial"/>
              </a:rPr>
              <a:t>Transmission </a:t>
            </a:r>
            <a:r>
              <a:rPr lang="en-GB" spc="-5" dirty="0">
                <a:solidFill>
                  <a:srgbClr val="006FBF"/>
                </a:solidFill>
                <a:latin typeface="Arial"/>
                <a:cs typeface="Arial"/>
              </a:rPr>
              <a:t>spectroscopy </a:t>
            </a:r>
            <a:r>
              <a:rPr lang="en-GB" spc="-5" dirty="0">
                <a:solidFill>
                  <a:srgbClr val="006FBF"/>
                </a:solidFill>
                <a:latin typeface="Arial"/>
                <a:cs typeface="Arial"/>
                <a:sym typeface="Wingdings" panose="05000000000000000000" pitchFamily="2" charset="2"/>
              </a:rPr>
              <a:t> 1ms probing pulse with frequency scanned</a:t>
            </a:r>
            <a:endParaRPr lang="en-GB" dirty="0">
              <a:latin typeface="Arial"/>
              <a:cs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DF6141-019C-41E2-8641-2353A6BDFB57}"/>
              </a:ext>
            </a:extLst>
          </p:cNvPr>
          <p:cNvSpPr txBox="1"/>
          <p:nvPr/>
        </p:nvSpPr>
        <p:spPr>
          <a:xfrm>
            <a:off x="1039404" y="5733256"/>
            <a:ext cx="40382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>
                <a:solidFill>
                  <a:srgbClr val="1F77B4"/>
                </a:solidFill>
              </a:rPr>
              <a:t>Resonator </a:t>
            </a:r>
            <a:r>
              <a:rPr lang="de-AT" dirty="0" err="1">
                <a:solidFill>
                  <a:srgbClr val="1F77B4"/>
                </a:solidFill>
              </a:rPr>
              <a:t>with</a:t>
            </a:r>
            <a:r>
              <a:rPr lang="de-AT" dirty="0">
                <a:solidFill>
                  <a:srgbClr val="1F77B4"/>
                </a:solidFill>
              </a:rPr>
              <a:t> </a:t>
            </a:r>
            <a:r>
              <a:rPr lang="de-AT" dirty="0" err="1">
                <a:solidFill>
                  <a:srgbClr val="1F77B4"/>
                </a:solidFill>
              </a:rPr>
              <a:t>atoms</a:t>
            </a:r>
            <a:endParaRPr lang="de-AT" dirty="0">
              <a:solidFill>
                <a:srgbClr val="1F77B4"/>
              </a:solidFill>
            </a:endParaRPr>
          </a:p>
          <a:p>
            <a:r>
              <a:rPr lang="de-AT" dirty="0">
                <a:solidFill>
                  <a:srgbClr val="808080"/>
                </a:solidFill>
              </a:rPr>
              <a:t>Empty </a:t>
            </a:r>
            <a:r>
              <a:rPr lang="de-AT" dirty="0" err="1">
                <a:solidFill>
                  <a:srgbClr val="808080"/>
                </a:solidFill>
              </a:rPr>
              <a:t>resonator</a:t>
            </a:r>
            <a:endParaRPr lang="de-AT" dirty="0">
              <a:solidFill>
                <a:srgbClr val="808080"/>
              </a:solidFill>
            </a:endParaRPr>
          </a:p>
          <a:p>
            <a:r>
              <a:rPr lang="de-AT" dirty="0" err="1">
                <a:solidFill>
                  <a:srgbClr val="017D01"/>
                </a:solidFill>
              </a:rPr>
              <a:t>Theoretical</a:t>
            </a:r>
            <a:r>
              <a:rPr lang="de-AT" dirty="0">
                <a:solidFill>
                  <a:srgbClr val="017D01"/>
                </a:solidFill>
              </a:rPr>
              <a:t> </a:t>
            </a:r>
            <a:r>
              <a:rPr lang="de-AT" dirty="0" err="1">
                <a:solidFill>
                  <a:srgbClr val="017D01"/>
                </a:solidFill>
              </a:rPr>
              <a:t>prediction</a:t>
            </a:r>
            <a:r>
              <a:rPr lang="de-AT" dirty="0">
                <a:solidFill>
                  <a:srgbClr val="017D01"/>
                </a:solidFill>
              </a:rPr>
              <a:t> </a:t>
            </a:r>
            <a:r>
              <a:rPr lang="de-AT" dirty="0" err="1">
                <a:solidFill>
                  <a:srgbClr val="017D01"/>
                </a:solidFill>
              </a:rPr>
              <a:t>for</a:t>
            </a:r>
            <a:r>
              <a:rPr lang="de-AT" dirty="0">
                <a:solidFill>
                  <a:srgbClr val="017D01"/>
                </a:solidFill>
              </a:rPr>
              <a:t> g = 10 MHz </a:t>
            </a:r>
            <a:endParaRPr lang="en-GB" dirty="0">
              <a:solidFill>
                <a:srgbClr val="017D0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56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83568" y="116632"/>
            <a:ext cx="7429552" cy="648072"/>
          </a:xfrm>
        </p:spPr>
        <p:txBody>
          <a:bodyPr/>
          <a:lstStyle/>
          <a:p>
            <a:r>
              <a:rPr lang="de-AT" dirty="0" err="1"/>
              <a:t>Spectrum</a:t>
            </a:r>
            <a:endParaRPr lang="de-AT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7FA9DC-E502-4187-B3CA-722D826EF3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43"/>
          <a:stretch/>
        </p:blipFill>
        <p:spPr>
          <a:xfrm>
            <a:off x="2560410" y="1822783"/>
            <a:ext cx="3675868" cy="41108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9272E08-B7B0-43F1-8767-912BF9BA7F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9832" y="5955062"/>
            <a:ext cx="3168352" cy="62352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4B74A66-E9FB-489F-B1D8-369FB023DC9B}"/>
              </a:ext>
            </a:extLst>
          </p:cNvPr>
          <p:cNvSpPr/>
          <p:nvPr/>
        </p:nvSpPr>
        <p:spPr>
          <a:xfrm>
            <a:off x="323528" y="1026055"/>
            <a:ext cx="784822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pc="-5" dirty="0">
                <a:latin typeface="Arial"/>
                <a:cs typeface="Arial"/>
              </a:rPr>
              <a:t>Vary g via the OD by tuning the MOT-nanofiber overlap</a:t>
            </a:r>
          </a:p>
          <a:p>
            <a:pPr marL="12700">
              <a:lnSpc>
                <a:spcPct val="100000"/>
              </a:lnSpc>
            </a:pPr>
            <a:r>
              <a:rPr lang="en-GB" spc="-10" dirty="0">
                <a:solidFill>
                  <a:srgbClr val="006FBF"/>
                </a:solidFill>
                <a:latin typeface="Arial"/>
                <a:cs typeface="Arial"/>
              </a:rPr>
              <a:t>Transmission </a:t>
            </a:r>
            <a:r>
              <a:rPr lang="en-GB" spc="-5" dirty="0">
                <a:solidFill>
                  <a:srgbClr val="006FBF"/>
                </a:solidFill>
                <a:latin typeface="Arial"/>
                <a:cs typeface="Arial"/>
              </a:rPr>
              <a:t>spectroscopy </a:t>
            </a:r>
            <a:r>
              <a:rPr lang="en-GB" spc="-5" dirty="0">
                <a:solidFill>
                  <a:srgbClr val="006FBF"/>
                </a:solidFill>
                <a:latin typeface="Arial"/>
                <a:cs typeface="Arial"/>
                <a:sym typeface="Wingdings" panose="05000000000000000000" pitchFamily="2" charset="2"/>
              </a:rPr>
              <a:t> 1ms probing pulse with frequency scanned</a:t>
            </a:r>
            <a:endParaRPr lang="en-GB" dirty="0">
              <a:latin typeface="Arial"/>
              <a:cs typeface="Arial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157033C-A1F8-4230-B32B-4E070035219E}"/>
              </a:ext>
            </a:extLst>
          </p:cNvPr>
          <p:cNvSpPr/>
          <p:nvPr/>
        </p:nvSpPr>
        <p:spPr>
          <a:xfrm>
            <a:off x="2560410" y="1753717"/>
            <a:ext cx="288032" cy="3600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B78CD4C-4B4E-4391-A33F-5575EFF88149}"/>
              </a:ext>
            </a:extLst>
          </p:cNvPr>
          <p:cNvCxnSpPr/>
          <p:nvPr/>
        </p:nvCxnSpPr>
        <p:spPr>
          <a:xfrm flipV="1">
            <a:off x="2195736" y="2015436"/>
            <a:ext cx="0" cy="358349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2A180C11-B34A-4D84-A977-9526647C73BA}"/>
              </a:ext>
            </a:extLst>
          </p:cNvPr>
          <p:cNvSpPr txBox="1"/>
          <p:nvPr/>
        </p:nvSpPr>
        <p:spPr>
          <a:xfrm rot="16200000">
            <a:off x="575827" y="3622517"/>
            <a:ext cx="2505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/>
              <a:t>OD/</a:t>
            </a:r>
            <a:r>
              <a:rPr lang="de-AT" dirty="0" err="1"/>
              <a:t>coupling</a:t>
            </a:r>
            <a:r>
              <a:rPr lang="de-AT" dirty="0"/>
              <a:t> </a:t>
            </a:r>
            <a:r>
              <a:rPr lang="de-AT" dirty="0" err="1"/>
              <a:t>increases</a:t>
            </a:r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1DCDD2-FBD6-44D7-B4F9-4E75603C2AB7}"/>
              </a:ext>
            </a:extLst>
          </p:cNvPr>
          <p:cNvSpPr txBox="1"/>
          <p:nvPr/>
        </p:nvSpPr>
        <p:spPr>
          <a:xfrm>
            <a:off x="6156176" y="5373216"/>
            <a:ext cx="2557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/>
              <a:t>Strong </a:t>
            </a:r>
            <a:r>
              <a:rPr lang="de-AT" dirty="0" err="1"/>
              <a:t>coupling</a:t>
            </a:r>
            <a:r>
              <a:rPr lang="de-AT" dirty="0"/>
              <a:t> </a:t>
            </a:r>
            <a:r>
              <a:rPr lang="de-AT" dirty="0" err="1"/>
              <a:t>regime</a:t>
            </a:r>
            <a:endParaRPr lang="en-GB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44D67BE-29EC-4D83-AA48-D0AEF68EC2B6}"/>
              </a:ext>
            </a:extLst>
          </p:cNvPr>
          <p:cNvSpPr txBox="1"/>
          <p:nvPr/>
        </p:nvSpPr>
        <p:spPr>
          <a:xfrm>
            <a:off x="6228184" y="1801329"/>
            <a:ext cx="25186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/>
              <a:t>Multimode-</a:t>
            </a:r>
          </a:p>
          <a:p>
            <a:r>
              <a:rPr lang="de-AT" dirty="0"/>
              <a:t>strong </a:t>
            </a:r>
            <a:r>
              <a:rPr lang="de-AT" dirty="0" err="1"/>
              <a:t>coupling</a:t>
            </a:r>
            <a:r>
              <a:rPr lang="de-AT" dirty="0"/>
              <a:t> </a:t>
            </a:r>
            <a:r>
              <a:rPr lang="de-AT" dirty="0" err="1"/>
              <a:t>regime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58238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83568" y="116632"/>
            <a:ext cx="7429552" cy="648072"/>
          </a:xfrm>
        </p:spPr>
        <p:txBody>
          <a:bodyPr/>
          <a:lstStyle/>
          <a:p>
            <a:r>
              <a:rPr lang="de-AT" dirty="0"/>
              <a:t>g(2) </a:t>
            </a:r>
            <a:r>
              <a:rPr lang="de-AT" dirty="0" err="1"/>
              <a:t>Measurements</a:t>
            </a:r>
            <a:endParaRPr lang="de-AT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78A106-CA3F-4747-AD93-7BE3E688B9EE}"/>
              </a:ext>
            </a:extLst>
          </p:cNvPr>
          <p:cNvSpPr txBox="1"/>
          <p:nvPr/>
        </p:nvSpPr>
        <p:spPr>
          <a:xfrm>
            <a:off x="197199" y="1052736"/>
            <a:ext cx="66928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AT" dirty="0" err="1"/>
              <a:t>Observe</a:t>
            </a:r>
            <a:r>
              <a:rPr lang="de-AT" dirty="0"/>
              <a:t> non-</a:t>
            </a:r>
            <a:r>
              <a:rPr lang="de-AT" dirty="0" err="1"/>
              <a:t>markovian</a:t>
            </a:r>
            <a:r>
              <a:rPr lang="de-AT" dirty="0"/>
              <a:t> </a:t>
            </a:r>
            <a:r>
              <a:rPr lang="de-AT" dirty="0" err="1"/>
              <a:t>behaviour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atom-resonator </a:t>
            </a:r>
            <a:r>
              <a:rPr lang="de-AT" dirty="0" err="1"/>
              <a:t>system</a:t>
            </a:r>
            <a:endParaRPr lang="de-A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AT" dirty="0" err="1"/>
              <a:t>Investigate</a:t>
            </a:r>
            <a:r>
              <a:rPr lang="de-AT" dirty="0"/>
              <a:t> </a:t>
            </a:r>
            <a:r>
              <a:rPr lang="de-AT" dirty="0" err="1"/>
              <a:t>Nr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atoms</a:t>
            </a:r>
            <a:r>
              <a:rPr lang="de-AT" dirty="0"/>
              <a:t> </a:t>
            </a:r>
            <a:r>
              <a:rPr lang="de-AT" dirty="0" err="1"/>
              <a:t>conributing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signal</a:t>
            </a:r>
            <a:r>
              <a:rPr lang="de-AT" dirty="0"/>
              <a:t> </a:t>
            </a:r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F9F87C-940C-4D0B-B42B-492477B54084}"/>
              </a:ext>
            </a:extLst>
          </p:cNvPr>
          <p:cNvSpPr txBox="1"/>
          <p:nvPr/>
        </p:nvSpPr>
        <p:spPr>
          <a:xfrm>
            <a:off x="214677" y="1746682"/>
            <a:ext cx="510588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>
                <a:solidFill>
                  <a:schemeClr val="tx2"/>
                </a:solidFill>
              </a:rPr>
              <a:t>Low OD </a:t>
            </a:r>
            <a:r>
              <a:rPr lang="de-AT" dirty="0" err="1">
                <a:solidFill>
                  <a:schemeClr val="tx2"/>
                </a:solidFill>
              </a:rPr>
              <a:t>case</a:t>
            </a:r>
            <a:endParaRPr lang="en-GB" dirty="0">
              <a:solidFill>
                <a:schemeClr val="tx2"/>
              </a:solidFill>
            </a:endParaRPr>
          </a:p>
          <a:p>
            <a:endParaRPr lang="de-AT" dirty="0"/>
          </a:p>
          <a:p>
            <a:r>
              <a:rPr lang="de-AT" dirty="0"/>
              <a:t>Fully </a:t>
            </a:r>
            <a:r>
              <a:rPr lang="de-AT" dirty="0" err="1"/>
              <a:t>overcoupled</a:t>
            </a:r>
            <a:r>
              <a:rPr lang="de-AT" dirty="0"/>
              <a:t> </a:t>
            </a:r>
            <a:r>
              <a:rPr lang="de-AT" dirty="0" err="1"/>
              <a:t>regime</a:t>
            </a:r>
            <a:r>
              <a:rPr lang="de-AT" dirty="0"/>
              <a:t> </a:t>
            </a:r>
            <a:r>
              <a:rPr lang="de-AT" dirty="0">
                <a:sym typeface="Wingdings" panose="05000000000000000000" pitchFamily="2" charset="2"/>
              </a:rPr>
              <a:t> external </a:t>
            </a:r>
            <a:r>
              <a:rPr lang="de-AT" dirty="0" err="1">
                <a:sym typeface="Wingdings" panose="05000000000000000000" pitchFamily="2" charset="2"/>
              </a:rPr>
              <a:t>excitation</a:t>
            </a:r>
            <a:endParaRPr lang="de-AT" dirty="0">
              <a:sym typeface="Wingdings" panose="05000000000000000000" pitchFamily="2" charset="2"/>
            </a:endParaRPr>
          </a:p>
          <a:p>
            <a:r>
              <a:rPr lang="de-AT" dirty="0">
                <a:sym typeface="Wingdings" panose="05000000000000000000" pitchFamily="2" charset="2"/>
              </a:rPr>
              <a:t>Collection </a:t>
            </a:r>
            <a:r>
              <a:rPr lang="de-AT" dirty="0" err="1">
                <a:sym typeface="Wingdings" panose="05000000000000000000" pitchFamily="2" charset="2"/>
              </a:rPr>
              <a:t>of</a:t>
            </a:r>
            <a:r>
              <a:rPr lang="de-AT" dirty="0">
                <a:sym typeface="Wingdings" panose="05000000000000000000" pitchFamily="2" charset="2"/>
              </a:rPr>
              <a:t> </a:t>
            </a:r>
            <a:r>
              <a:rPr lang="de-AT" dirty="0" err="1">
                <a:sym typeface="Wingdings" panose="05000000000000000000" pitchFamily="2" charset="2"/>
              </a:rPr>
              <a:t>fluorescence</a:t>
            </a:r>
            <a:r>
              <a:rPr lang="de-AT" dirty="0">
                <a:sym typeface="Wingdings" panose="05000000000000000000" pitchFamily="2" charset="2"/>
              </a:rPr>
              <a:t> </a:t>
            </a:r>
            <a:r>
              <a:rPr lang="de-AT" dirty="0" err="1">
                <a:sym typeface="Wingdings" panose="05000000000000000000" pitchFamily="2" charset="2"/>
              </a:rPr>
              <a:t>photons</a:t>
            </a:r>
            <a:r>
              <a:rPr lang="de-AT" dirty="0">
                <a:sym typeface="Wingdings" panose="05000000000000000000" pitchFamily="2" charset="2"/>
              </a:rPr>
              <a:t> at </a:t>
            </a:r>
            <a:r>
              <a:rPr lang="de-AT" dirty="0" err="1">
                <a:sym typeface="Wingdings" panose="05000000000000000000" pitchFamily="2" charset="2"/>
              </a:rPr>
              <a:t>the</a:t>
            </a:r>
            <a:r>
              <a:rPr lang="de-AT" dirty="0">
                <a:sym typeface="Wingdings" panose="05000000000000000000" pitchFamily="2" charset="2"/>
              </a:rPr>
              <a:t> </a:t>
            </a:r>
            <a:r>
              <a:rPr lang="de-AT" dirty="0" err="1">
                <a:sym typeface="Wingdings" panose="05000000000000000000" pitchFamily="2" charset="2"/>
              </a:rPr>
              <a:t>output</a:t>
            </a:r>
            <a:endParaRPr lang="de-AT" i="1" dirty="0">
              <a:sym typeface="Wingdings" panose="05000000000000000000" pitchFamily="2" charset="2"/>
            </a:endParaRPr>
          </a:p>
          <a:p>
            <a:pPr algn="r"/>
            <a:r>
              <a:rPr lang="de-AT" i="1" dirty="0">
                <a:sym typeface="Wingdings" panose="05000000000000000000" pitchFamily="2" charset="2"/>
              </a:rPr>
              <a:t>See </a:t>
            </a:r>
            <a:r>
              <a:rPr lang="de-AT" i="1" dirty="0" err="1">
                <a:sym typeface="Wingdings" panose="05000000000000000000" pitchFamily="2" charset="2"/>
              </a:rPr>
              <a:t>K.P.Nayak</a:t>
            </a:r>
            <a:r>
              <a:rPr lang="de-AT" i="1" dirty="0">
                <a:sym typeface="Wingdings" panose="05000000000000000000" pitchFamily="2" charset="2"/>
              </a:rPr>
              <a:t> et. al., Phys. Rev. A 79 (2009)</a:t>
            </a:r>
          </a:p>
          <a:p>
            <a:pPr algn="r"/>
            <a:r>
              <a:rPr lang="de-AT" i="1" dirty="0" err="1">
                <a:sym typeface="Wingdings" panose="05000000000000000000" pitchFamily="2" charset="2"/>
              </a:rPr>
              <a:t>J.A.Grover</a:t>
            </a:r>
            <a:r>
              <a:rPr lang="de-AT" i="1" dirty="0">
                <a:sym typeface="Wingdings" panose="05000000000000000000" pitchFamily="2" charset="2"/>
              </a:rPr>
              <a:t> et. al., Phys. Rev. A 92 (2015)</a:t>
            </a:r>
            <a:endParaRPr lang="en-GB" i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C01919D-237C-4DCD-804D-9294CAD2F4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39616"/>
            <a:ext cx="4572000" cy="341471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C0EE119-5D3D-4462-8C32-355ED054B6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421057"/>
            <a:ext cx="4572000" cy="3414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094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83568" y="116632"/>
            <a:ext cx="7429552" cy="648072"/>
          </a:xfrm>
        </p:spPr>
        <p:txBody>
          <a:bodyPr/>
          <a:lstStyle/>
          <a:p>
            <a:r>
              <a:rPr lang="de-AT" dirty="0"/>
              <a:t>g(2) </a:t>
            </a:r>
            <a:r>
              <a:rPr lang="de-AT" dirty="0" err="1"/>
              <a:t>Measurements</a:t>
            </a:r>
            <a:endParaRPr lang="de-AT" dirty="0"/>
          </a:p>
        </p:txBody>
      </p:sp>
      <p:sp>
        <p:nvSpPr>
          <p:cNvPr id="3" name="object 13">
            <a:extLst>
              <a:ext uri="{FF2B5EF4-FFF2-40B4-BE49-F238E27FC236}">
                <a16:creationId xmlns:a16="http://schemas.microsoft.com/office/drawing/2014/main" id="{32035FEA-FAC5-4ECD-B062-722008A5BF06}"/>
              </a:ext>
            </a:extLst>
          </p:cNvPr>
          <p:cNvSpPr txBox="1"/>
          <p:nvPr/>
        </p:nvSpPr>
        <p:spPr>
          <a:xfrm>
            <a:off x="683568" y="5733256"/>
            <a:ext cx="8123122" cy="80079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9700"/>
              </a:lnSpc>
              <a:spcBef>
                <a:spcPts val="100"/>
              </a:spcBef>
            </a:pPr>
            <a:r>
              <a:rPr sz="2200" spc="-10" dirty="0">
                <a:latin typeface="Arial"/>
                <a:cs typeface="Arial"/>
              </a:rPr>
              <a:t>OD </a:t>
            </a:r>
            <a:r>
              <a:rPr sz="2200" spc="-5" dirty="0">
                <a:latin typeface="Arial"/>
                <a:cs typeface="Arial"/>
              </a:rPr>
              <a:t>per atom </a:t>
            </a:r>
            <a:r>
              <a:rPr sz="2200" dirty="0">
                <a:latin typeface="Arial"/>
                <a:cs typeface="Arial"/>
              </a:rPr>
              <a:t>~ </a:t>
            </a:r>
            <a:r>
              <a:rPr sz="2200" spc="-5" dirty="0">
                <a:latin typeface="Arial"/>
                <a:cs typeface="Arial"/>
              </a:rPr>
              <a:t>0.05 </a:t>
            </a:r>
            <a:endParaRPr lang="de-AT" sz="2200" spc="-5" dirty="0">
              <a:latin typeface="Arial"/>
              <a:cs typeface="Arial"/>
            </a:endParaRPr>
          </a:p>
          <a:p>
            <a:pPr marL="12700" marR="5080">
              <a:lnSpc>
                <a:spcPct val="119700"/>
              </a:lnSpc>
              <a:spcBef>
                <a:spcPts val="100"/>
              </a:spcBef>
            </a:pPr>
            <a:r>
              <a:rPr sz="2200" spc="-10" dirty="0">
                <a:latin typeface="Arial"/>
                <a:cs typeface="Arial"/>
              </a:rPr>
              <a:t>“effective” </a:t>
            </a:r>
            <a:r>
              <a:rPr sz="2200" spc="-5" dirty="0">
                <a:latin typeface="Arial"/>
                <a:cs typeface="Arial"/>
              </a:rPr>
              <a:t>atom number</a:t>
            </a:r>
            <a:r>
              <a:rPr lang="de-AT" sz="2200" spc="-5" dirty="0">
                <a:latin typeface="Arial"/>
                <a:cs typeface="Arial"/>
              </a:rPr>
              <a:t> </a:t>
            </a:r>
            <a:r>
              <a:rPr lang="de-AT" sz="2200" spc="-5" dirty="0" err="1">
                <a:latin typeface="Arial"/>
                <a:cs typeface="Arial"/>
              </a:rPr>
              <a:t>for</a:t>
            </a:r>
            <a:r>
              <a:rPr lang="de-AT" sz="2200" spc="-5" dirty="0">
                <a:latin typeface="Arial"/>
                <a:cs typeface="Arial"/>
              </a:rPr>
              <a:t> </a:t>
            </a:r>
            <a:r>
              <a:rPr lang="de-AT" sz="2200" spc="-5" dirty="0" err="1">
                <a:latin typeface="Arial"/>
                <a:cs typeface="Arial"/>
              </a:rPr>
              <a:t>multimode</a:t>
            </a:r>
            <a:r>
              <a:rPr lang="de-AT" sz="2200" spc="-5" dirty="0">
                <a:latin typeface="Arial"/>
                <a:cs typeface="Arial"/>
              </a:rPr>
              <a:t> strong </a:t>
            </a:r>
            <a:r>
              <a:rPr lang="de-AT" sz="2200" spc="-5" dirty="0" err="1">
                <a:latin typeface="Arial"/>
                <a:cs typeface="Arial"/>
              </a:rPr>
              <a:t>coupling</a:t>
            </a:r>
            <a:r>
              <a:rPr sz="2200" spc="-5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~</a:t>
            </a:r>
            <a:r>
              <a:rPr sz="2200" spc="-3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400</a:t>
            </a:r>
            <a:endParaRPr sz="2200" dirty="0">
              <a:latin typeface="Arial"/>
              <a:cs typeface="Arial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C01919D-237C-4DCD-804D-9294CAD2F4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16" y="855271"/>
            <a:ext cx="2843808" cy="212396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C0EE119-5D3D-4462-8C32-355ED054B6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992" y="876093"/>
            <a:ext cx="2843808" cy="2123969"/>
          </a:xfrm>
          <a:prstGeom prst="rect">
            <a:avLst/>
          </a:prstGeom>
        </p:spPr>
      </p:pic>
      <p:pic>
        <p:nvPicPr>
          <p:cNvPr id="9218" name="Picture 2" descr="115 &#10;— 105 &#10;roo &#10;095 ">
            <a:extLst>
              <a:ext uri="{FF2B5EF4-FFF2-40B4-BE49-F238E27FC236}">
                <a16:creationId xmlns:a16="http://schemas.microsoft.com/office/drawing/2014/main" id="{B8339BCE-378B-44D1-A109-054132BCB8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5632" y="2990056"/>
            <a:ext cx="41148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9" name="Picture 3" descr="(quel (Z)6 ">
            <a:extLst>
              <a:ext uri="{FF2B5EF4-FFF2-40B4-BE49-F238E27FC236}">
                <a16:creationId xmlns:a16="http://schemas.microsoft.com/office/drawing/2014/main" id="{E3764D85-B24B-41A5-BA2E-8D3A54342D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614" y="2978018"/>
            <a:ext cx="41148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4912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83568" y="116632"/>
            <a:ext cx="7429552" cy="648072"/>
          </a:xfrm>
        </p:spPr>
        <p:txBody>
          <a:bodyPr/>
          <a:lstStyle/>
          <a:p>
            <a:r>
              <a:rPr lang="de-AT" dirty="0"/>
              <a:t>g(2) </a:t>
            </a:r>
            <a:r>
              <a:rPr lang="de-AT" dirty="0" err="1"/>
              <a:t>Measurements</a:t>
            </a:r>
            <a:endParaRPr lang="de-AT" dirty="0"/>
          </a:p>
        </p:txBody>
      </p:sp>
      <p:sp>
        <p:nvSpPr>
          <p:cNvPr id="3" name="object 13">
            <a:extLst>
              <a:ext uri="{FF2B5EF4-FFF2-40B4-BE49-F238E27FC236}">
                <a16:creationId xmlns:a16="http://schemas.microsoft.com/office/drawing/2014/main" id="{32035FEA-FAC5-4ECD-B062-722008A5BF06}"/>
              </a:ext>
            </a:extLst>
          </p:cNvPr>
          <p:cNvSpPr txBox="1"/>
          <p:nvPr/>
        </p:nvSpPr>
        <p:spPr>
          <a:xfrm>
            <a:off x="251520" y="1052736"/>
            <a:ext cx="8496944" cy="121988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9700"/>
              </a:lnSpc>
              <a:spcBef>
                <a:spcPts val="100"/>
              </a:spcBef>
            </a:pPr>
            <a:r>
              <a:rPr lang="de-AT" sz="2200" spc="-10" dirty="0">
                <a:solidFill>
                  <a:schemeClr val="tx2"/>
                </a:solidFill>
                <a:latin typeface="Arial"/>
                <a:cs typeface="Arial"/>
              </a:rPr>
              <a:t>High OD </a:t>
            </a:r>
            <a:r>
              <a:rPr lang="de-AT" sz="2200" spc="-10" dirty="0" err="1">
                <a:solidFill>
                  <a:schemeClr val="tx2"/>
                </a:solidFill>
                <a:latin typeface="Arial"/>
                <a:cs typeface="Arial"/>
              </a:rPr>
              <a:t>case</a:t>
            </a:r>
            <a:endParaRPr lang="de-AT" sz="2200" spc="-10" dirty="0">
              <a:solidFill>
                <a:schemeClr val="tx2"/>
              </a:solidFill>
              <a:latin typeface="Arial"/>
              <a:cs typeface="Arial"/>
            </a:endParaRPr>
          </a:p>
          <a:p>
            <a:pPr marL="12700" marR="5080">
              <a:lnSpc>
                <a:spcPct val="119700"/>
              </a:lnSpc>
              <a:spcBef>
                <a:spcPts val="100"/>
              </a:spcBef>
            </a:pPr>
            <a:r>
              <a:rPr sz="2200" spc="-10" dirty="0">
                <a:latin typeface="Arial"/>
                <a:cs typeface="Arial"/>
              </a:rPr>
              <a:t>“effective” </a:t>
            </a:r>
            <a:r>
              <a:rPr sz="2200" spc="-5" dirty="0">
                <a:latin typeface="Arial"/>
                <a:cs typeface="Arial"/>
              </a:rPr>
              <a:t>atom number</a:t>
            </a:r>
            <a:r>
              <a:rPr lang="de-AT" sz="2200" spc="-5" dirty="0">
                <a:latin typeface="Arial"/>
                <a:cs typeface="Arial"/>
              </a:rPr>
              <a:t> </a:t>
            </a:r>
            <a:r>
              <a:rPr lang="de-AT" sz="2200" spc="-5" dirty="0" err="1">
                <a:latin typeface="Arial"/>
                <a:cs typeface="Arial"/>
              </a:rPr>
              <a:t>for</a:t>
            </a:r>
            <a:r>
              <a:rPr lang="de-AT" sz="2200" spc="-5" dirty="0">
                <a:latin typeface="Arial"/>
                <a:cs typeface="Arial"/>
              </a:rPr>
              <a:t> </a:t>
            </a:r>
            <a:r>
              <a:rPr lang="de-AT" sz="2200" spc="-5" dirty="0" err="1">
                <a:latin typeface="Arial"/>
                <a:cs typeface="Arial"/>
              </a:rPr>
              <a:t>multimode</a:t>
            </a:r>
            <a:r>
              <a:rPr lang="de-AT" sz="2200" spc="-5" dirty="0">
                <a:latin typeface="Arial"/>
                <a:cs typeface="Arial"/>
              </a:rPr>
              <a:t> strong </a:t>
            </a:r>
            <a:r>
              <a:rPr lang="de-AT" sz="2200" spc="-5" dirty="0" err="1">
                <a:latin typeface="Arial"/>
                <a:cs typeface="Arial"/>
              </a:rPr>
              <a:t>coupling</a:t>
            </a:r>
            <a:r>
              <a:rPr sz="2200" spc="-5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~</a:t>
            </a:r>
            <a:r>
              <a:rPr sz="2200" spc="-3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400</a:t>
            </a:r>
            <a:endParaRPr lang="de-AT" sz="2200" spc="-5" dirty="0">
              <a:latin typeface="Arial"/>
              <a:cs typeface="Arial"/>
            </a:endParaRPr>
          </a:p>
          <a:p>
            <a:pPr marL="12700" marR="5080">
              <a:lnSpc>
                <a:spcPct val="119700"/>
              </a:lnSpc>
              <a:spcBef>
                <a:spcPts val="100"/>
              </a:spcBef>
            </a:pPr>
            <a:r>
              <a:rPr lang="de-AT" sz="2200" spc="-5" dirty="0" err="1">
                <a:latin typeface="Arial"/>
                <a:cs typeface="Arial"/>
              </a:rPr>
              <a:t>Comparision</a:t>
            </a:r>
            <a:r>
              <a:rPr lang="de-AT" sz="2200" spc="-5" dirty="0">
                <a:latin typeface="Arial"/>
                <a:cs typeface="Arial"/>
              </a:rPr>
              <a:t> </a:t>
            </a:r>
            <a:r>
              <a:rPr lang="de-AT" sz="2200" spc="-5" dirty="0" err="1">
                <a:latin typeface="Arial"/>
                <a:cs typeface="Arial"/>
              </a:rPr>
              <a:t>between</a:t>
            </a:r>
            <a:r>
              <a:rPr lang="de-AT" sz="2200" spc="-5" dirty="0">
                <a:latin typeface="Arial"/>
                <a:cs typeface="Arial"/>
              </a:rPr>
              <a:t> </a:t>
            </a:r>
            <a:r>
              <a:rPr lang="de-AT" sz="2200" spc="-5" dirty="0" err="1">
                <a:latin typeface="Arial"/>
                <a:cs typeface="Arial"/>
              </a:rPr>
              <a:t>critically</a:t>
            </a:r>
            <a:r>
              <a:rPr lang="de-AT" sz="2200" spc="-5" dirty="0">
                <a:latin typeface="Arial"/>
                <a:cs typeface="Arial"/>
              </a:rPr>
              <a:t> </a:t>
            </a:r>
            <a:r>
              <a:rPr lang="de-AT" sz="2200" spc="-5" dirty="0" err="1">
                <a:latin typeface="Arial"/>
                <a:cs typeface="Arial"/>
              </a:rPr>
              <a:t>coupled</a:t>
            </a:r>
            <a:r>
              <a:rPr lang="de-AT" sz="2200" spc="-5" dirty="0">
                <a:latin typeface="Arial"/>
                <a:cs typeface="Arial"/>
              </a:rPr>
              <a:t> and </a:t>
            </a:r>
            <a:r>
              <a:rPr lang="de-AT" sz="2200" spc="-5" dirty="0" err="1">
                <a:latin typeface="Arial"/>
                <a:cs typeface="Arial"/>
              </a:rPr>
              <a:t>overcoupled</a:t>
            </a:r>
            <a:r>
              <a:rPr lang="de-AT" sz="2200" spc="-5" dirty="0">
                <a:latin typeface="Arial"/>
                <a:cs typeface="Arial"/>
              </a:rPr>
              <a:t> </a:t>
            </a:r>
            <a:r>
              <a:rPr lang="de-AT" sz="2200" spc="-5" dirty="0" err="1">
                <a:latin typeface="Arial"/>
                <a:cs typeface="Arial"/>
              </a:rPr>
              <a:t>resonator</a:t>
            </a:r>
            <a:endParaRPr sz="2200" dirty="0">
              <a:latin typeface="Arial"/>
              <a:cs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7939F6-483E-48E3-87BF-A452D3AC35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2276810"/>
            <a:ext cx="5387345" cy="367247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5D634C2-58BC-4AEA-99CF-2BE6AEF92F05}"/>
              </a:ext>
            </a:extLst>
          </p:cNvPr>
          <p:cNvSpPr txBox="1"/>
          <p:nvPr/>
        </p:nvSpPr>
        <p:spPr>
          <a:xfrm>
            <a:off x="251520" y="5805264"/>
            <a:ext cx="76177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/>
              <a:t>Revivals at </a:t>
            </a:r>
            <a:r>
              <a:rPr lang="de-AT" dirty="0" err="1"/>
              <a:t>roundtrip</a:t>
            </a:r>
            <a:r>
              <a:rPr lang="de-AT" dirty="0"/>
              <a:t> </a:t>
            </a:r>
            <a:r>
              <a:rPr lang="de-AT" dirty="0" err="1"/>
              <a:t>times</a:t>
            </a:r>
            <a:endParaRPr lang="de-AT" dirty="0"/>
          </a:p>
          <a:p>
            <a:r>
              <a:rPr lang="de-AT" dirty="0">
                <a:sym typeface="Wingdings" panose="05000000000000000000" pitchFamily="2" charset="2"/>
              </a:rPr>
              <a:t> Photons </a:t>
            </a:r>
            <a:r>
              <a:rPr lang="de-AT" dirty="0" err="1">
                <a:sym typeface="Wingdings" panose="05000000000000000000" pitchFamily="2" charset="2"/>
              </a:rPr>
              <a:t>travel</a:t>
            </a:r>
            <a:r>
              <a:rPr lang="de-AT" dirty="0">
                <a:sym typeface="Wingdings" panose="05000000000000000000" pitchFamily="2" charset="2"/>
              </a:rPr>
              <a:t> </a:t>
            </a:r>
            <a:r>
              <a:rPr lang="de-AT" dirty="0" err="1">
                <a:sym typeface="Wingdings" panose="05000000000000000000" pitchFamily="2" charset="2"/>
              </a:rPr>
              <a:t>as</a:t>
            </a:r>
            <a:r>
              <a:rPr lang="de-AT" dirty="0">
                <a:sym typeface="Wingdings" panose="05000000000000000000" pitchFamily="2" charset="2"/>
              </a:rPr>
              <a:t> a pulse and </a:t>
            </a:r>
            <a:r>
              <a:rPr lang="de-AT" dirty="0" err="1">
                <a:sym typeface="Wingdings" panose="05000000000000000000" pitchFamily="2" charset="2"/>
              </a:rPr>
              <a:t>thus</a:t>
            </a:r>
            <a:r>
              <a:rPr lang="de-AT" dirty="0">
                <a:sym typeface="Wingdings" panose="05000000000000000000" pitchFamily="2" charset="2"/>
              </a:rPr>
              <a:t> </a:t>
            </a:r>
            <a:r>
              <a:rPr lang="de-AT" dirty="0" err="1">
                <a:sym typeface="Wingdings" panose="05000000000000000000" pitchFamily="2" charset="2"/>
              </a:rPr>
              <a:t>couple</a:t>
            </a:r>
            <a:r>
              <a:rPr lang="de-AT" dirty="0">
                <a:sym typeface="Wingdings" panose="05000000000000000000" pitchFamily="2" charset="2"/>
              </a:rPr>
              <a:t> </a:t>
            </a:r>
            <a:r>
              <a:rPr lang="de-AT" dirty="0" err="1">
                <a:sym typeface="Wingdings" panose="05000000000000000000" pitchFamily="2" charset="2"/>
              </a:rPr>
              <a:t>to</a:t>
            </a:r>
            <a:r>
              <a:rPr lang="de-AT" dirty="0">
                <a:sym typeface="Wingdings" panose="05000000000000000000" pitchFamily="2" charset="2"/>
              </a:rPr>
              <a:t> </a:t>
            </a:r>
            <a:r>
              <a:rPr lang="de-AT" dirty="0" err="1">
                <a:sym typeface="Wingdings" panose="05000000000000000000" pitchFamily="2" charset="2"/>
              </a:rPr>
              <a:t>several</a:t>
            </a:r>
            <a:r>
              <a:rPr lang="de-AT" dirty="0">
                <a:sym typeface="Wingdings" panose="05000000000000000000" pitchFamily="2" charset="2"/>
              </a:rPr>
              <a:t> </a:t>
            </a:r>
            <a:r>
              <a:rPr lang="de-AT" dirty="0" err="1">
                <a:sym typeface="Wingdings" panose="05000000000000000000" pitchFamily="2" charset="2"/>
              </a:rPr>
              <a:t>resonator</a:t>
            </a:r>
            <a:r>
              <a:rPr lang="de-AT" dirty="0">
                <a:sym typeface="Wingdings" panose="05000000000000000000" pitchFamily="2" charset="2"/>
              </a:rPr>
              <a:t> </a:t>
            </a:r>
            <a:r>
              <a:rPr lang="de-AT" dirty="0" err="1">
                <a:sym typeface="Wingdings" panose="05000000000000000000" pitchFamily="2" charset="2"/>
              </a:rPr>
              <a:t>modes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00643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83568" y="116632"/>
            <a:ext cx="7429552" cy="648072"/>
          </a:xfrm>
        </p:spPr>
        <p:txBody>
          <a:bodyPr/>
          <a:lstStyle/>
          <a:p>
            <a:r>
              <a:rPr lang="de-AT" dirty="0"/>
              <a:t>Outline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4B5912F-3780-49AC-9D85-60999FD39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721084"/>
            <a:ext cx="7429552" cy="4929411"/>
          </a:xfrm>
        </p:spPr>
        <p:txBody>
          <a:bodyPr/>
          <a:lstStyle/>
          <a:p>
            <a:pPr marL="0" indent="0"/>
            <a:r>
              <a:rPr lang="de-AT" dirty="0"/>
              <a:t>Multimode Strong </a:t>
            </a:r>
            <a:r>
              <a:rPr lang="de-AT" dirty="0" err="1"/>
              <a:t>coupling</a:t>
            </a:r>
            <a:r>
              <a:rPr lang="de-AT" dirty="0"/>
              <a:t> in CQED</a:t>
            </a:r>
          </a:p>
          <a:p>
            <a:pPr marL="0" indent="0"/>
            <a:endParaRPr lang="de-AT" dirty="0"/>
          </a:p>
          <a:p>
            <a:pPr marL="0" indent="0"/>
            <a:endParaRPr lang="de-AT" dirty="0"/>
          </a:p>
          <a:p>
            <a:pPr marL="0" indent="0"/>
            <a:endParaRPr lang="de-AT" dirty="0"/>
          </a:p>
          <a:p>
            <a:pPr marL="0" indent="0"/>
            <a:r>
              <a:rPr lang="de-AT" dirty="0" err="1"/>
              <a:t>opt</a:t>
            </a:r>
            <a:r>
              <a:rPr lang="de-AT" dirty="0"/>
              <a:t>. </a:t>
            </a:r>
            <a:r>
              <a:rPr lang="de-AT" dirty="0" err="1"/>
              <a:t>Nanofibers</a:t>
            </a:r>
            <a:r>
              <a:rPr lang="de-AT" dirty="0"/>
              <a:t> and Fiber-ring </a:t>
            </a:r>
            <a:r>
              <a:rPr lang="de-AT" dirty="0" err="1"/>
              <a:t>resonator</a:t>
            </a:r>
            <a:endParaRPr lang="de-AT" dirty="0"/>
          </a:p>
          <a:p>
            <a:pPr marL="0" indent="0"/>
            <a:endParaRPr lang="de-AT" dirty="0"/>
          </a:p>
          <a:p>
            <a:pPr marL="0" indent="0"/>
            <a:endParaRPr lang="de-AT" dirty="0"/>
          </a:p>
          <a:p>
            <a:pPr marL="0" indent="0"/>
            <a:endParaRPr lang="de-AT" dirty="0"/>
          </a:p>
          <a:p>
            <a:pPr marL="0" indent="0"/>
            <a:r>
              <a:rPr lang="de-AT" dirty="0" err="1"/>
              <a:t>Measurements</a:t>
            </a:r>
            <a:r>
              <a:rPr lang="de-AT" dirty="0"/>
              <a:t> and </a:t>
            </a:r>
            <a:r>
              <a:rPr lang="de-AT" dirty="0" err="1"/>
              <a:t>Observations</a:t>
            </a:r>
            <a:endParaRPr lang="de-AT" dirty="0"/>
          </a:p>
          <a:p>
            <a:pPr marL="0" indent="0"/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5B28560-4573-4A39-8EAF-AAB50D7C92F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168" y="3401882"/>
            <a:ext cx="2422688" cy="8116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CD127EE-6C6E-423F-918E-4C57951EC8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5097" y="1340768"/>
            <a:ext cx="2040830" cy="14064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C8CF16C-B6CD-4AD1-9C19-E92B4C915F9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243"/>
          <a:stretch/>
        </p:blipFill>
        <p:spPr>
          <a:xfrm>
            <a:off x="6555039" y="4653136"/>
            <a:ext cx="1480947" cy="1656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7637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97558" y="151129"/>
            <a:ext cx="7086809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de-AT" sz="3200" dirty="0"/>
              <a:t>MMSC </a:t>
            </a:r>
            <a:r>
              <a:rPr lang="de-AT" sz="3200" dirty="0" err="1"/>
              <a:t>Conclusion</a:t>
            </a:r>
            <a:endParaRPr sz="3200" dirty="0"/>
          </a:p>
        </p:txBody>
      </p:sp>
      <p:sp>
        <p:nvSpPr>
          <p:cNvPr id="3" name="object 3"/>
          <p:cNvSpPr txBox="1"/>
          <p:nvPr/>
        </p:nvSpPr>
        <p:spPr>
          <a:xfrm>
            <a:off x="455930" y="3788409"/>
            <a:ext cx="438721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-5" dirty="0">
                <a:solidFill>
                  <a:srgbClr val="4E80BC"/>
                </a:solidFill>
                <a:latin typeface="Arial"/>
                <a:cs typeface="Arial"/>
              </a:rPr>
              <a:t>Study of multimode strong</a:t>
            </a:r>
            <a:r>
              <a:rPr sz="2200" spc="-30" dirty="0">
                <a:solidFill>
                  <a:srgbClr val="4E80BC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4E80BC"/>
                </a:solidFill>
                <a:latin typeface="Arial"/>
                <a:cs typeface="Arial"/>
              </a:rPr>
              <a:t>coupling</a:t>
            </a:r>
            <a:endParaRPr sz="22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91819" y="4711700"/>
            <a:ext cx="125730" cy="1765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000" spc="180" dirty="0">
                <a:latin typeface="Calibri"/>
                <a:cs typeface="Calibri"/>
              </a:rPr>
              <a:t>●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91819" y="5190490"/>
            <a:ext cx="125730" cy="1765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000" spc="180" dirty="0">
                <a:latin typeface="Calibri"/>
                <a:cs typeface="Calibri"/>
              </a:rPr>
              <a:t>●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32180" y="4486909"/>
            <a:ext cx="5758815" cy="14643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43200"/>
              </a:lnSpc>
              <a:spcBef>
                <a:spcPts val="100"/>
              </a:spcBef>
            </a:pPr>
            <a:r>
              <a:rPr sz="2200" spc="-5" dirty="0">
                <a:latin typeface="Arial"/>
                <a:cs typeface="Arial"/>
              </a:rPr>
              <a:t>Coupling strength exceeds free-spectral range  Observation of the</a:t>
            </a:r>
            <a:r>
              <a:rPr sz="220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transition:</a:t>
            </a:r>
            <a:endParaRPr sz="2200">
              <a:latin typeface="Arial"/>
              <a:cs typeface="Arial"/>
            </a:endParaRPr>
          </a:p>
          <a:p>
            <a:pPr marL="89535">
              <a:lnSpc>
                <a:spcPct val="100000"/>
              </a:lnSpc>
              <a:spcBef>
                <a:spcPts val="1130"/>
              </a:spcBef>
              <a:tabLst>
                <a:tab pos="1519555" algn="l"/>
                <a:tab pos="1953895" algn="l"/>
              </a:tabLst>
            </a:pPr>
            <a:r>
              <a:rPr sz="2200" spc="-5" dirty="0">
                <a:latin typeface="Arial"/>
                <a:cs typeface="Arial"/>
              </a:rPr>
              <a:t>“standard“	</a:t>
            </a:r>
            <a:r>
              <a:rPr sz="2200" dirty="0">
                <a:latin typeface="Arial"/>
                <a:cs typeface="Arial"/>
              </a:rPr>
              <a:t>→	</a:t>
            </a:r>
            <a:r>
              <a:rPr sz="2200" spc="-5" dirty="0">
                <a:latin typeface="Arial"/>
                <a:cs typeface="Arial"/>
              </a:rPr>
              <a:t>multimode strong</a:t>
            </a:r>
            <a:r>
              <a:rPr sz="2200" spc="-2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coupling</a:t>
            </a:r>
            <a:endParaRPr sz="22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550659" y="5210809"/>
            <a:ext cx="1767840" cy="13157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85140" y="2014220"/>
            <a:ext cx="125730" cy="1765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000" spc="180" dirty="0">
                <a:latin typeface="Calibri"/>
                <a:cs typeface="Calibri"/>
              </a:rPr>
              <a:t>●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85140" y="2971800"/>
            <a:ext cx="125730" cy="1765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000" spc="180" dirty="0">
                <a:latin typeface="Calibri"/>
                <a:cs typeface="Calibri"/>
              </a:rPr>
              <a:t>●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01040" y="1789429"/>
            <a:ext cx="7884159" cy="1464310"/>
          </a:xfrm>
          <a:prstGeom prst="rect">
            <a:avLst/>
          </a:prstGeom>
        </p:spPr>
        <p:txBody>
          <a:bodyPr vert="horz" wrap="square" lIns="0" tIns="1574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40"/>
              </a:spcBef>
            </a:pPr>
            <a:r>
              <a:rPr sz="2200" spc="-5" dirty="0">
                <a:latin typeface="Arial"/>
                <a:cs typeface="Arial"/>
              </a:rPr>
              <a:t>Combining nanofibre quantum interface and fiber ring</a:t>
            </a:r>
            <a:r>
              <a:rPr sz="2200" spc="4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resonator</a:t>
            </a:r>
            <a:endParaRPr sz="2200">
              <a:latin typeface="Arial"/>
              <a:cs typeface="Arial"/>
            </a:endParaRPr>
          </a:p>
          <a:p>
            <a:pPr marL="12700" marR="2773680" indent="698500">
              <a:lnSpc>
                <a:spcPct val="142800"/>
              </a:lnSpc>
              <a:spcBef>
                <a:spcPts val="10"/>
              </a:spcBef>
              <a:tabLst>
                <a:tab pos="1144905" algn="l"/>
              </a:tabLst>
            </a:pPr>
            <a:r>
              <a:rPr sz="2200" dirty="0">
                <a:latin typeface="Arial"/>
                <a:cs typeface="Arial"/>
              </a:rPr>
              <a:t>→	</a:t>
            </a:r>
            <a:r>
              <a:rPr sz="2200" spc="-5" dirty="0">
                <a:latin typeface="Arial"/>
                <a:cs typeface="Arial"/>
              </a:rPr>
              <a:t>entering </a:t>
            </a:r>
            <a:r>
              <a:rPr sz="2200" dirty="0">
                <a:latin typeface="Arial"/>
                <a:cs typeface="Arial"/>
              </a:rPr>
              <a:t>a </a:t>
            </a:r>
            <a:r>
              <a:rPr sz="2200" spc="-5" dirty="0">
                <a:latin typeface="Arial"/>
                <a:cs typeface="Arial"/>
              </a:rPr>
              <a:t>new regime </a:t>
            </a:r>
            <a:r>
              <a:rPr sz="2200" dirty="0">
                <a:latin typeface="Arial"/>
                <a:cs typeface="Arial"/>
              </a:rPr>
              <a:t>of </a:t>
            </a:r>
            <a:r>
              <a:rPr sz="2200" spc="-10" dirty="0">
                <a:latin typeface="Arial"/>
                <a:cs typeface="Arial"/>
              </a:rPr>
              <a:t>CQED  </a:t>
            </a:r>
            <a:r>
              <a:rPr sz="2200" spc="-15" dirty="0">
                <a:latin typeface="Arial"/>
                <a:cs typeface="Arial"/>
              </a:rPr>
              <a:t>Versatile</a:t>
            </a:r>
            <a:r>
              <a:rPr sz="2200" spc="-1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setup</a:t>
            </a:r>
            <a:endParaRPr sz="22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59740" y="1203959"/>
            <a:ext cx="303784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-5" dirty="0">
                <a:solidFill>
                  <a:srgbClr val="4E80BC"/>
                </a:solidFill>
                <a:latin typeface="Arial"/>
                <a:cs typeface="Arial"/>
              </a:rPr>
              <a:t>Nanofibre ring</a:t>
            </a:r>
            <a:r>
              <a:rPr sz="2200" spc="-45" dirty="0">
                <a:solidFill>
                  <a:srgbClr val="4E80BC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4E80BC"/>
                </a:solidFill>
                <a:latin typeface="Arial"/>
                <a:cs typeface="Arial"/>
              </a:rPr>
              <a:t>resonator</a:t>
            </a:r>
            <a:endParaRPr sz="22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6475729" y="2893060"/>
            <a:ext cx="1786889" cy="73151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0730" y="163829"/>
            <a:ext cx="1867054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5" dirty="0"/>
              <a:t>Ou</a:t>
            </a:r>
            <a:r>
              <a:rPr spc="-5" dirty="0"/>
              <a:t>t</a:t>
            </a:r>
            <a:r>
              <a:rPr spc="-15" dirty="0"/>
              <a:t>l</a:t>
            </a:r>
            <a:r>
              <a:rPr spc="5" dirty="0"/>
              <a:t>oo</a:t>
            </a:r>
            <a:r>
              <a:rPr dirty="0"/>
              <a:t>k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51520" y="1216964"/>
            <a:ext cx="7969809" cy="54476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-5" dirty="0">
                <a:solidFill>
                  <a:srgbClr val="4E80BC"/>
                </a:solidFill>
                <a:latin typeface="Arial"/>
                <a:cs typeface="Arial"/>
              </a:rPr>
              <a:t>Next experimental</a:t>
            </a:r>
            <a:r>
              <a:rPr sz="2200" spc="-40" dirty="0">
                <a:solidFill>
                  <a:srgbClr val="4E80BC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4E80BC"/>
                </a:solidFill>
                <a:latin typeface="Arial"/>
                <a:cs typeface="Arial"/>
              </a:rPr>
              <a:t>steps</a:t>
            </a:r>
            <a:endParaRPr lang="de-AT" sz="2200" spc="-5" dirty="0">
              <a:solidFill>
                <a:srgbClr val="4E80BC"/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lang="de-AT" sz="2200" spc="-5" dirty="0">
              <a:solidFill>
                <a:srgbClr val="4E80BC"/>
              </a:solidFill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GB" sz="2200" spc="-15" dirty="0"/>
              <a:t>Trapping </a:t>
            </a:r>
            <a:r>
              <a:rPr lang="en-GB" sz="2200" spc="-5" dirty="0"/>
              <a:t>atoms </a:t>
            </a:r>
            <a:r>
              <a:rPr lang="en-GB" sz="2200" dirty="0"/>
              <a:t>in </a:t>
            </a:r>
            <a:r>
              <a:rPr lang="en-GB" sz="2200" spc="-5" dirty="0"/>
              <a:t>evanescent field of the nanofiber</a:t>
            </a:r>
          </a:p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GB" sz="2200" spc="-5" dirty="0"/>
              <a:t>Optimizing resonator finesse (reduce linewidth to 100</a:t>
            </a:r>
            <a:r>
              <a:rPr lang="en-GB" sz="2200" spc="20" dirty="0"/>
              <a:t> </a:t>
            </a:r>
            <a:r>
              <a:rPr lang="en-GB" sz="2200" dirty="0"/>
              <a:t>kHz)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lang="en-GB" sz="2200" spc="-5" dirty="0">
              <a:solidFill>
                <a:srgbClr val="4E80BC"/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GB" sz="2200" spc="-5" dirty="0">
                <a:solidFill>
                  <a:srgbClr val="4E80BC"/>
                </a:solidFill>
                <a:latin typeface="Arial"/>
                <a:cs typeface="Arial"/>
              </a:rPr>
              <a:t>And</a:t>
            </a:r>
            <a:r>
              <a:rPr lang="en-GB" sz="2200" spc="-75" dirty="0">
                <a:solidFill>
                  <a:srgbClr val="4E80BC"/>
                </a:solidFill>
                <a:latin typeface="Arial"/>
                <a:cs typeface="Arial"/>
              </a:rPr>
              <a:t> </a:t>
            </a:r>
            <a:r>
              <a:rPr lang="en-GB" sz="2200" spc="-5" dirty="0">
                <a:solidFill>
                  <a:srgbClr val="4E80BC"/>
                </a:solidFill>
                <a:latin typeface="Arial"/>
                <a:cs typeface="Arial"/>
              </a:rPr>
              <a:t>then?</a:t>
            </a:r>
            <a:endParaRPr lang="en-GB" sz="2200" dirty="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1230"/>
              </a:spcBef>
              <a:buFont typeface="Arial" panose="020B0604020202020204" pitchFamily="34" charset="0"/>
              <a:buChar char="•"/>
            </a:pPr>
            <a:r>
              <a:rPr lang="en-GB" sz="2200" spc="-5" dirty="0">
                <a:latin typeface="Arial"/>
                <a:cs typeface="Arial"/>
              </a:rPr>
              <a:t>“non-Markovian”</a:t>
            </a:r>
          </a:p>
          <a:p>
            <a:pPr marL="12700">
              <a:lnSpc>
                <a:spcPct val="100000"/>
              </a:lnSpc>
              <a:spcBef>
                <a:spcPts val="1230"/>
              </a:spcBef>
            </a:pPr>
            <a:r>
              <a:rPr lang="en-GB" sz="2200" spc="-5" dirty="0">
                <a:latin typeface="Arial"/>
                <a:cs typeface="Arial"/>
              </a:rPr>
              <a:t>	new type of photon-resonator</a:t>
            </a:r>
            <a:r>
              <a:rPr lang="en-GB" sz="2200" spc="-10" dirty="0">
                <a:latin typeface="Arial"/>
                <a:cs typeface="Arial"/>
              </a:rPr>
              <a:t> </a:t>
            </a:r>
            <a:r>
              <a:rPr lang="en-GB" sz="2200" spc="-5" dirty="0">
                <a:latin typeface="Arial"/>
                <a:cs typeface="Arial"/>
              </a:rPr>
              <a:t>dynamics</a:t>
            </a:r>
            <a:endParaRPr lang="en-GB" sz="2200" dirty="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1230"/>
              </a:spcBef>
              <a:buFont typeface="Arial" panose="020B0604020202020204" pitchFamily="34" charset="0"/>
              <a:buChar char="•"/>
            </a:pPr>
            <a:r>
              <a:rPr lang="en-GB" sz="2200" spc="-5" dirty="0">
                <a:latin typeface="Arial"/>
                <a:cs typeface="Arial"/>
              </a:rPr>
              <a:t>New </a:t>
            </a:r>
            <a:r>
              <a:rPr lang="en-GB" sz="2200" dirty="0">
                <a:latin typeface="Arial"/>
                <a:cs typeface="Arial"/>
              </a:rPr>
              <a:t>types </a:t>
            </a:r>
            <a:r>
              <a:rPr lang="en-GB" sz="2200" spc="-5" dirty="0">
                <a:latin typeface="Arial"/>
                <a:cs typeface="Arial"/>
              </a:rPr>
              <a:t>of entangled states, photonic info processing... </a:t>
            </a:r>
          </a:p>
          <a:p>
            <a:pPr marL="355600" indent="-342900">
              <a:lnSpc>
                <a:spcPct val="100000"/>
              </a:lnSpc>
              <a:spcBef>
                <a:spcPts val="1230"/>
              </a:spcBef>
              <a:buFont typeface="Arial" panose="020B0604020202020204" pitchFamily="34" charset="0"/>
              <a:buChar char="•"/>
            </a:pPr>
            <a:r>
              <a:rPr lang="en-GB" sz="2200" spc="-40" dirty="0">
                <a:latin typeface="Arial"/>
                <a:cs typeface="Arial"/>
              </a:rPr>
              <a:t>Taylor </a:t>
            </a:r>
            <a:r>
              <a:rPr lang="en-GB" sz="2200" spc="-5" dirty="0">
                <a:latin typeface="Arial"/>
                <a:cs typeface="Arial"/>
              </a:rPr>
              <a:t>interaction range between</a:t>
            </a:r>
            <a:r>
              <a:rPr lang="en-GB" sz="2200" spc="35" dirty="0">
                <a:latin typeface="Arial"/>
                <a:cs typeface="Arial"/>
              </a:rPr>
              <a:t> </a:t>
            </a:r>
            <a:r>
              <a:rPr lang="en-GB" sz="2200" spc="-5" dirty="0">
                <a:latin typeface="Arial"/>
                <a:cs typeface="Arial"/>
              </a:rPr>
              <a:t>atoms</a:t>
            </a:r>
            <a:endParaRPr lang="en-GB" sz="22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230"/>
              </a:spcBef>
            </a:pPr>
            <a:r>
              <a:rPr lang="en-GB" sz="2200" spc="-5" dirty="0">
                <a:latin typeface="Arial"/>
                <a:cs typeface="Arial"/>
              </a:rPr>
              <a:t>	Self-organisation</a:t>
            </a:r>
            <a:endParaRPr lang="en-GB" sz="2200" dirty="0">
              <a:latin typeface="Arial"/>
              <a:cs typeface="Arial"/>
            </a:endParaRPr>
          </a:p>
          <a:p>
            <a:pPr marL="432434" marR="5080">
              <a:lnSpc>
                <a:spcPts val="3779"/>
              </a:lnSpc>
              <a:spcBef>
                <a:spcPts val="305"/>
              </a:spcBef>
            </a:pPr>
            <a:endParaRPr lang="en-GB" sz="2200" dirty="0"/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sz="2200" dirty="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75775" y="863600"/>
            <a:ext cx="8451850" cy="5130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3167379" y="2540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809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634740" y="300608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809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170181" y="2769117"/>
            <a:ext cx="567463" cy="560070"/>
          </a:xfrm>
          <a:custGeom>
            <a:avLst/>
            <a:gdLst/>
            <a:ahLst/>
            <a:cxnLst/>
            <a:rect l="l" t="t" r="r" b="b"/>
            <a:pathLst>
              <a:path w="466089" h="466089">
                <a:moveTo>
                  <a:pt x="0" y="232410"/>
                </a:moveTo>
                <a:lnTo>
                  <a:pt x="1269" y="220980"/>
                </a:lnTo>
                <a:lnTo>
                  <a:pt x="2539" y="208280"/>
                </a:lnTo>
                <a:lnTo>
                  <a:pt x="3809" y="196850"/>
                </a:lnTo>
                <a:lnTo>
                  <a:pt x="5080" y="184150"/>
                </a:lnTo>
                <a:lnTo>
                  <a:pt x="8889" y="172720"/>
                </a:lnTo>
                <a:lnTo>
                  <a:pt x="12700" y="161289"/>
                </a:lnTo>
                <a:lnTo>
                  <a:pt x="16509" y="149860"/>
                </a:lnTo>
                <a:lnTo>
                  <a:pt x="20319" y="138430"/>
                </a:lnTo>
                <a:lnTo>
                  <a:pt x="26669" y="127000"/>
                </a:lnTo>
                <a:lnTo>
                  <a:pt x="31750" y="116839"/>
                </a:lnTo>
                <a:lnTo>
                  <a:pt x="38100" y="106680"/>
                </a:lnTo>
                <a:lnTo>
                  <a:pt x="45719" y="96520"/>
                </a:lnTo>
                <a:lnTo>
                  <a:pt x="52069" y="86360"/>
                </a:lnTo>
                <a:lnTo>
                  <a:pt x="60959" y="77470"/>
                </a:lnTo>
                <a:lnTo>
                  <a:pt x="68580" y="68580"/>
                </a:lnTo>
                <a:lnTo>
                  <a:pt x="77469" y="59689"/>
                </a:lnTo>
                <a:lnTo>
                  <a:pt x="87630" y="52070"/>
                </a:lnTo>
                <a:lnTo>
                  <a:pt x="96519" y="44450"/>
                </a:lnTo>
                <a:lnTo>
                  <a:pt x="106680" y="36830"/>
                </a:lnTo>
                <a:lnTo>
                  <a:pt x="116840" y="31750"/>
                </a:lnTo>
                <a:lnTo>
                  <a:pt x="128269" y="25400"/>
                </a:lnTo>
                <a:lnTo>
                  <a:pt x="173990" y="7620"/>
                </a:lnTo>
                <a:lnTo>
                  <a:pt x="185419" y="5080"/>
                </a:lnTo>
                <a:lnTo>
                  <a:pt x="196849" y="2539"/>
                </a:lnTo>
                <a:lnTo>
                  <a:pt x="209549" y="1270"/>
                </a:lnTo>
                <a:lnTo>
                  <a:pt x="220980" y="0"/>
                </a:lnTo>
                <a:lnTo>
                  <a:pt x="233680" y="0"/>
                </a:lnTo>
                <a:lnTo>
                  <a:pt x="246380" y="0"/>
                </a:lnTo>
                <a:lnTo>
                  <a:pt x="257809" y="1270"/>
                </a:lnTo>
                <a:lnTo>
                  <a:pt x="270509" y="2539"/>
                </a:lnTo>
                <a:lnTo>
                  <a:pt x="281940" y="5080"/>
                </a:lnTo>
                <a:lnTo>
                  <a:pt x="293369" y="7620"/>
                </a:lnTo>
                <a:lnTo>
                  <a:pt x="306069" y="11430"/>
                </a:lnTo>
                <a:lnTo>
                  <a:pt x="317499" y="15239"/>
                </a:lnTo>
                <a:lnTo>
                  <a:pt x="327659" y="20320"/>
                </a:lnTo>
                <a:lnTo>
                  <a:pt x="339090" y="25400"/>
                </a:lnTo>
                <a:lnTo>
                  <a:pt x="350519" y="31750"/>
                </a:lnTo>
                <a:lnTo>
                  <a:pt x="360680" y="36830"/>
                </a:lnTo>
                <a:lnTo>
                  <a:pt x="370840" y="44450"/>
                </a:lnTo>
                <a:lnTo>
                  <a:pt x="379730" y="52070"/>
                </a:lnTo>
                <a:lnTo>
                  <a:pt x="389890" y="59689"/>
                </a:lnTo>
                <a:lnTo>
                  <a:pt x="397509" y="68580"/>
                </a:lnTo>
                <a:lnTo>
                  <a:pt x="429259" y="106680"/>
                </a:lnTo>
                <a:lnTo>
                  <a:pt x="445769" y="138430"/>
                </a:lnTo>
                <a:lnTo>
                  <a:pt x="450849" y="149860"/>
                </a:lnTo>
                <a:lnTo>
                  <a:pt x="463549" y="196850"/>
                </a:lnTo>
                <a:lnTo>
                  <a:pt x="466090" y="220980"/>
                </a:lnTo>
                <a:lnTo>
                  <a:pt x="466090" y="232410"/>
                </a:lnTo>
                <a:lnTo>
                  <a:pt x="466090" y="245110"/>
                </a:lnTo>
                <a:lnTo>
                  <a:pt x="464819" y="257810"/>
                </a:lnTo>
                <a:lnTo>
                  <a:pt x="463549" y="269239"/>
                </a:lnTo>
                <a:lnTo>
                  <a:pt x="461009" y="280670"/>
                </a:lnTo>
                <a:lnTo>
                  <a:pt x="458469" y="293370"/>
                </a:lnTo>
                <a:lnTo>
                  <a:pt x="454659" y="304800"/>
                </a:lnTo>
                <a:lnTo>
                  <a:pt x="450849" y="316230"/>
                </a:lnTo>
                <a:lnTo>
                  <a:pt x="445769" y="327660"/>
                </a:lnTo>
                <a:lnTo>
                  <a:pt x="440690" y="337820"/>
                </a:lnTo>
                <a:lnTo>
                  <a:pt x="434340" y="349250"/>
                </a:lnTo>
                <a:lnTo>
                  <a:pt x="429259" y="359410"/>
                </a:lnTo>
                <a:lnTo>
                  <a:pt x="397509" y="397510"/>
                </a:lnTo>
                <a:lnTo>
                  <a:pt x="388619" y="405130"/>
                </a:lnTo>
                <a:lnTo>
                  <a:pt x="379730" y="414020"/>
                </a:lnTo>
                <a:lnTo>
                  <a:pt x="370840" y="421639"/>
                </a:lnTo>
                <a:lnTo>
                  <a:pt x="360680" y="427989"/>
                </a:lnTo>
                <a:lnTo>
                  <a:pt x="349249" y="434339"/>
                </a:lnTo>
                <a:lnTo>
                  <a:pt x="339090" y="440689"/>
                </a:lnTo>
                <a:lnTo>
                  <a:pt x="327659" y="445770"/>
                </a:lnTo>
                <a:lnTo>
                  <a:pt x="317499" y="450850"/>
                </a:lnTo>
                <a:lnTo>
                  <a:pt x="306069" y="454660"/>
                </a:lnTo>
                <a:lnTo>
                  <a:pt x="293369" y="458470"/>
                </a:lnTo>
                <a:lnTo>
                  <a:pt x="281940" y="461010"/>
                </a:lnTo>
                <a:lnTo>
                  <a:pt x="270509" y="463550"/>
                </a:lnTo>
                <a:lnTo>
                  <a:pt x="257809" y="464820"/>
                </a:lnTo>
                <a:lnTo>
                  <a:pt x="246380" y="466089"/>
                </a:lnTo>
                <a:lnTo>
                  <a:pt x="233680" y="466089"/>
                </a:lnTo>
                <a:lnTo>
                  <a:pt x="220980" y="464820"/>
                </a:lnTo>
                <a:lnTo>
                  <a:pt x="209549" y="463550"/>
                </a:lnTo>
                <a:lnTo>
                  <a:pt x="196849" y="462280"/>
                </a:lnTo>
                <a:lnTo>
                  <a:pt x="185419" y="461010"/>
                </a:lnTo>
                <a:lnTo>
                  <a:pt x="173990" y="457200"/>
                </a:lnTo>
                <a:lnTo>
                  <a:pt x="161290" y="453389"/>
                </a:lnTo>
                <a:lnTo>
                  <a:pt x="116840" y="434339"/>
                </a:lnTo>
                <a:lnTo>
                  <a:pt x="106680" y="427989"/>
                </a:lnTo>
                <a:lnTo>
                  <a:pt x="96519" y="421639"/>
                </a:lnTo>
                <a:lnTo>
                  <a:pt x="87630" y="414020"/>
                </a:lnTo>
                <a:lnTo>
                  <a:pt x="77469" y="405130"/>
                </a:lnTo>
                <a:lnTo>
                  <a:pt x="68580" y="397510"/>
                </a:lnTo>
                <a:lnTo>
                  <a:pt x="60959" y="388620"/>
                </a:lnTo>
                <a:lnTo>
                  <a:pt x="53339" y="379730"/>
                </a:lnTo>
                <a:lnTo>
                  <a:pt x="45719" y="369570"/>
                </a:lnTo>
                <a:lnTo>
                  <a:pt x="38100" y="359410"/>
                </a:lnTo>
                <a:lnTo>
                  <a:pt x="31750" y="349250"/>
                </a:lnTo>
                <a:lnTo>
                  <a:pt x="26669" y="337820"/>
                </a:lnTo>
                <a:lnTo>
                  <a:pt x="20319" y="327660"/>
                </a:lnTo>
                <a:lnTo>
                  <a:pt x="16509" y="316230"/>
                </a:lnTo>
                <a:lnTo>
                  <a:pt x="12700" y="304800"/>
                </a:lnTo>
                <a:lnTo>
                  <a:pt x="8889" y="293370"/>
                </a:lnTo>
                <a:lnTo>
                  <a:pt x="5080" y="280670"/>
                </a:lnTo>
                <a:lnTo>
                  <a:pt x="3809" y="269239"/>
                </a:lnTo>
                <a:lnTo>
                  <a:pt x="2539" y="257810"/>
                </a:lnTo>
                <a:lnTo>
                  <a:pt x="1269" y="245110"/>
                </a:lnTo>
                <a:lnTo>
                  <a:pt x="0" y="232410"/>
                </a:lnTo>
                <a:close/>
              </a:path>
            </a:pathLst>
          </a:custGeom>
          <a:ln w="38097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167379" y="251713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8097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634740" y="298322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8097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272019" y="24434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809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738109" y="291083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809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452320" y="2276872"/>
            <a:ext cx="567462" cy="568919"/>
          </a:xfrm>
          <a:custGeom>
            <a:avLst/>
            <a:gdLst/>
            <a:ahLst/>
            <a:cxnLst/>
            <a:rect l="l" t="t" r="r" b="b"/>
            <a:pathLst>
              <a:path w="466090" h="466089">
                <a:moveTo>
                  <a:pt x="0" y="233679"/>
                </a:moveTo>
                <a:lnTo>
                  <a:pt x="1270" y="220979"/>
                </a:lnTo>
                <a:lnTo>
                  <a:pt x="1270" y="208279"/>
                </a:lnTo>
                <a:lnTo>
                  <a:pt x="3809" y="196850"/>
                </a:lnTo>
                <a:lnTo>
                  <a:pt x="5079" y="184150"/>
                </a:lnTo>
                <a:lnTo>
                  <a:pt x="8889" y="172719"/>
                </a:lnTo>
                <a:lnTo>
                  <a:pt x="11429" y="161289"/>
                </a:lnTo>
                <a:lnTo>
                  <a:pt x="15239" y="149859"/>
                </a:lnTo>
                <a:lnTo>
                  <a:pt x="20320" y="138429"/>
                </a:lnTo>
                <a:lnTo>
                  <a:pt x="25400" y="127000"/>
                </a:lnTo>
                <a:lnTo>
                  <a:pt x="31750" y="116839"/>
                </a:lnTo>
                <a:lnTo>
                  <a:pt x="38100" y="106679"/>
                </a:lnTo>
                <a:lnTo>
                  <a:pt x="44450" y="96519"/>
                </a:lnTo>
                <a:lnTo>
                  <a:pt x="52070" y="86359"/>
                </a:lnTo>
                <a:lnTo>
                  <a:pt x="59689" y="77469"/>
                </a:lnTo>
                <a:lnTo>
                  <a:pt x="68579" y="68579"/>
                </a:lnTo>
                <a:lnTo>
                  <a:pt x="77470" y="59689"/>
                </a:lnTo>
                <a:lnTo>
                  <a:pt x="86359" y="52069"/>
                </a:lnTo>
                <a:lnTo>
                  <a:pt x="96520" y="44450"/>
                </a:lnTo>
                <a:lnTo>
                  <a:pt x="106679" y="38100"/>
                </a:lnTo>
                <a:lnTo>
                  <a:pt x="116839" y="31750"/>
                </a:lnTo>
                <a:lnTo>
                  <a:pt x="161289" y="11429"/>
                </a:lnTo>
                <a:lnTo>
                  <a:pt x="172720" y="8889"/>
                </a:lnTo>
                <a:lnTo>
                  <a:pt x="184150" y="5079"/>
                </a:lnTo>
                <a:lnTo>
                  <a:pt x="196850" y="3809"/>
                </a:lnTo>
                <a:lnTo>
                  <a:pt x="208279" y="1269"/>
                </a:lnTo>
                <a:lnTo>
                  <a:pt x="220979" y="1269"/>
                </a:lnTo>
                <a:lnTo>
                  <a:pt x="233679" y="0"/>
                </a:lnTo>
                <a:lnTo>
                  <a:pt x="245109" y="1269"/>
                </a:lnTo>
                <a:lnTo>
                  <a:pt x="257809" y="1269"/>
                </a:lnTo>
                <a:lnTo>
                  <a:pt x="269239" y="3809"/>
                </a:lnTo>
                <a:lnTo>
                  <a:pt x="281939" y="5079"/>
                </a:lnTo>
                <a:lnTo>
                  <a:pt x="293370" y="8889"/>
                </a:lnTo>
                <a:lnTo>
                  <a:pt x="339089" y="25400"/>
                </a:lnTo>
                <a:lnTo>
                  <a:pt x="359409" y="38100"/>
                </a:lnTo>
                <a:lnTo>
                  <a:pt x="369570" y="44450"/>
                </a:lnTo>
                <a:lnTo>
                  <a:pt x="379729" y="52069"/>
                </a:lnTo>
                <a:lnTo>
                  <a:pt x="388620" y="59689"/>
                </a:lnTo>
                <a:lnTo>
                  <a:pt x="397509" y="68579"/>
                </a:lnTo>
                <a:lnTo>
                  <a:pt x="406400" y="77469"/>
                </a:lnTo>
                <a:lnTo>
                  <a:pt x="414020" y="86359"/>
                </a:lnTo>
                <a:lnTo>
                  <a:pt x="421639" y="96519"/>
                </a:lnTo>
                <a:lnTo>
                  <a:pt x="429259" y="106679"/>
                </a:lnTo>
                <a:lnTo>
                  <a:pt x="434339" y="116839"/>
                </a:lnTo>
                <a:lnTo>
                  <a:pt x="440689" y="127000"/>
                </a:lnTo>
                <a:lnTo>
                  <a:pt x="445770" y="138429"/>
                </a:lnTo>
                <a:lnTo>
                  <a:pt x="450850" y="149859"/>
                </a:lnTo>
                <a:lnTo>
                  <a:pt x="454659" y="161289"/>
                </a:lnTo>
                <a:lnTo>
                  <a:pt x="458470" y="172719"/>
                </a:lnTo>
                <a:lnTo>
                  <a:pt x="461009" y="184150"/>
                </a:lnTo>
                <a:lnTo>
                  <a:pt x="463550" y="196850"/>
                </a:lnTo>
                <a:lnTo>
                  <a:pt x="464820" y="208279"/>
                </a:lnTo>
                <a:lnTo>
                  <a:pt x="466089" y="220979"/>
                </a:lnTo>
                <a:lnTo>
                  <a:pt x="466089" y="233679"/>
                </a:lnTo>
                <a:lnTo>
                  <a:pt x="466089" y="245109"/>
                </a:lnTo>
                <a:lnTo>
                  <a:pt x="464820" y="257809"/>
                </a:lnTo>
                <a:lnTo>
                  <a:pt x="463550" y="269239"/>
                </a:lnTo>
                <a:lnTo>
                  <a:pt x="461009" y="281939"/>
                </a:lnTo>
                <a:lnTo>
                  <a:pt x="458470" y="293369"/>
                </a:lnTo>
                <a:lnTo>
                  <a:pt x="454659" y="304800"/>
                </a:lnTo>
                <a:lnTo>
                  <a:pt x="450850" y="316229"/>
                </a:lnTo>
                <a:lnTo>
                  <a:pt x="445770" y="327659"/>
                </a:lnTo>
                <a:lnTo>
                  <a:pt x="440689" y="339089"/>
                </a:lnTo>
                <a:lnTo>
                  <a:pt x="434339" y="349250"/>
                </a:lnTo>
                <a:lnTo>
                  <a:pt x="427989" y="359409"/>
                </a:lnTo>
                <a:lnTo>
                  <a:pt x="421639" y="369569"/>
                </a:lnTo>
                <a:lnTo>
                  <a:pt x="414020" y="379729"/>
                </a:lnTo>
                <a:lnTo>
                  <a:pt x="406400" y="388619"/>
                </a:lnTo>
                <a:lnTo>
                  <a:pt x="397509" y="397509"/>
                </a:lnTo>
                <a:lnTo>
                  <a:pt x="388620" y="406400"/>
                </a:lnTo>
                <a:lnTo>
                  <a:pt x="379729" y="414019"/>
                </a:lnTo>
                <a:lnTo>
                  <a:pt x="369570" y="421639"/>
                </a:lnTo>
                <a:lnTo>
                  <a:pt x="359409" y="427989"/>
                </a:lnTo>
                <a:lnTo>
                  <a:pt x="349250" y="434339"/>
                </a:lnTo>
                <a:lnTo>
                  <a:pt x="339089" y="440689"/>
                </a:lnTo>
                <a:lnTo>
                  <a:pt x="327659" y="445769"/>
                </a:lnTo>
                <a:lnTo>
                  <a:pt x="316229" y="450850"/>
                </a:lnTo>
                <a:lnTo>
                  <a:pt x="304800" y="454659"/>
                </a:lnTo>
                <a:lnTo>
                  <a:pt x="293370" y="458469"/>
                </a:lnTo>
                <a:lnTo>
                  <a:pt x="281939" y="461009"/>
                </a:lnTo>
                <a:lnTo>
                  <a:pt x="269239" y="463550"/>
                </a:lnTo>
                <a:lnTo>
                  <a:pt x="257809" y="464819"/>
                </a:lnTo>
                <a:lnTo>
                  <a:pt x="245109" y="466089"/>
                </a:lnTo>
                <a:lnTo>
                  <a:pt x="233679" y="466089"/>
                </a:lnTo>
                <a:lnTo>
                  <a:pt x="220979" y="466089"/>
                </a:lnTo>
                <a:lnTo>
                  <a:pt x="208279" y="464819"/>
                </a:lnTo>
                <a:lnTo>
                  <a:pt x="196850" y="463550"/>
                </a:lnTo>
                <a:lnTo>
                  <a:pt x="185420" y="461009"/>
                </a:lnTo>
                <a:lnTo>
                  <a:pt x="172720" y="458469"/>
                </a:lnTo>
                <a:lnTo>
                  <a:pt x="161289" y="454659"/>
                </a:lnTo>
                <a:lnTo>
                  <a:pt x="149859" y="450850"/>
                </a:lnTo>
                <a:lnTo>
                  <a:pt x="138429" y="445769"/>
                </a:lnTo>
                <a:lnTo>
                  <a:pt x="128270" y="440689"/>
                </a:lnTo>
                <a:lnTo>
                  <a:pt x="116839" y="434339"/>
                </a:lnTo>
                <a:lnTo>
                  <a:pt x="106679" y="427989"/>
                </a:lnTo>
                <a:lnTo>
                  <a:pt x="96520" y="421639"/>
                </a:lnTo>
                <a:lnTo>
                  <a:pt x="86359" y="414019"/>
                </a:lnTo>
                <a:lnTo>
                  <a:pt x="77470" y="406400"/>
                </a:lnTo>
                <a:lnTo>
                  <a:pt x="68579" y="397509"/>
                </a:lnTo>
                <a:lnTo>
                  <a:pt x="60959" y="388619"/>
                </a:lnTo>
                <a:lnTo>
                  <a:pt x="52070" y="379729"/>
                </a:lnTo>
                <a:lnTo>
                  <a:pt x="44450" y="369569"/>
                </a:lnTo>
                <a:lnTo>
                  <a:pt x="38100" y="359409"/>
                </a:lnTo>
                <a:lnTo>
                  <a:pt x="31750" y="349250"/>
                </a:lnTo>
                <a:lnTo>
                  <a:pt x="25400" y="339089"/>
                </a:lnTo>
                <a:lnTo>
                  <a:pt x="20320" y="327659"/>
                </a:lnTo>
                <a:lnTo>
                  <a:pt x="15239" y="316229"/>
                </a:lnTo>
                <a:lnTo>
                  <a:pt x="11429" y="304800"/>
                </a:lnTo>
                <a:lnTo>
                  <a:pt x="8889" y="293369"/>
                </a:lnTo>
                <a:lnTo>
                  <a:pt x="5079" y="281939"/>
                </a:lnTo>
                <a:lnTo>
                  <a:pt x="3809" y="269239"/>
                </a:lnTo>
                <a:lnTo>
                  <a:pt x="1270" y="257809"/>
                </a:lnTo>
                <a:lnTo>
                  <a:pt x="1270" y="245109"/>
                </a:lnTo>
                <a:lnTo>
                  <a:pt x="0" y="233679"/>
                </a:lnTo>
                <a:close/>
              </a:path>
            </a:pathLst>
          </a:custGeom>
          <a:ln w="38097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272019" y="242062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8097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738109" y="288671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8097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805429" y="283845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809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483768" y="2287674"/>
            <a:ext cx="567462" cy="554641"/>
          </a:xfrm>
          <a:custGeom>
            <a:avLst/>
            <a:gdLst/>
            <a:ahLst/>
            <a:cxnLst/>
            <a:rect l="l" t="t" r="r" b="b"/>
            <a:pathLst>
              <a:path w="466089" h="464819">
                <a:moveTo>
                  <a:pt x="0" y="232410"/>
                </a:moveTo>
                <a:lnTo>
                  <a:pt x="1270" y="219710"/>
                </a:lnTo>
                <a:lnTo>
                  <a:pt x="1270" y="208279"/>
                </a:lnTo>
                <a:lnTo>
                  <a:pt x="3810" y="195579"/>
                </a:lnTo>
                <a:lnTo>
                  <a:pt x="5080" y="184150"/>
                </a:lnTo>
                <a:lnTo>
                  <a:pt x="7620" y="172720"/>
                </a:lnTo>
                <a:lnTo>
                  <a:pt x="25400" y="127000"/>
                </a:lnTo>
                <a:lnTo>
                  <a:pt x="38100" y="105410"/>
                </a:lnTo>
                <a:lnTo>
                  <a:pt x="44450" y="95250"/>
                </a:lnTo>
                <a:lnTo>
                  <a:pt x="52070" y="86360"/>
                </a:lnTo>
                <a:lnTo>
                  <a:pt x="59690" y="76200"/>
                </a:lnTo>
                <a:lnTo>
                  <a:pt x="68580" y="67310"/>
                </a:lnTo>
                <a:lnTo>
                  <a:pt x="77470" y="59689"/>
                </a:lnTo>
                <a:lnTo>
                  <a:pt x="86360" y="50800"/>
                </a:lnTo>
                <a:lnTo>
                  <a:pt x="96520" y="44450"/>
                </a:lnTo>
                <a:lnTo>
                  <a:pt x="106680" y="36829"/>
                </a:lnTo>
                <a:lnTo>
                  <a:pt x="116840" y="30479"/>
                </a:lnTo>
                <a:lnTo>
                  <a:pt x="127000" y="25400"/>
                </a:lnTo>
                <a:lnTo>
                  <a:pt x="138430" y="19050"/>
                </a:lnTo>
                <a:lnTo>
                  <a:pt x="149860" y="15239"/>
                </a:lnTo>
                <a:lnTo>
                  <a:pt x="161290" y="11429"/>
                </a:lnTo>
                <a:lnTo>
                  <a:pt x="172720" y="7620"/>
                </a:lnTo>
                <a:lnTo>
                  <a:pt x="184150" y="5079"/>
                </a:lnTo>
                <a:lnTo>
                  <a:pt x="196850" y="2539"/>
                </a:lnTo>
                <a:lnTo>
                  <a:pt x="208280" y="1270"/>
                </a:lnTo>
                <a:lnTo>
                  <a:pt x="220980" y="0"/>
                </a:lnTo>
                <a:lnTo>
                  <a:pt x="233680" y="0"/>
                </a:lnTo>
                <a:lnTo>
                  <a:pt x="245110" y="0"/>
                </a:lnTo>
                <a:lnTo>
                  <a:pt x="257810" y="1270"/>
                </a:lnTo>
                <a:lnTo>
                  <a:pt x="304800" y="11429"/>
                </a:lnTo>
                <a:lnTo>
                  <a:pt x="316230" y="15239"/>
                </a:lnTo>
                <a:lnTo>
                  <a:pt x="327660" y="19050"/>
                </a:lnTo>
                <a:lnTo>
                  <a:pt x="339090" y="25400"/>
                </a:lnTo>
                <a:lnTo>
                  <a:pt x="349250" y="30479"/>
                </a:lnTo>
                <a:lnTo>
                  <a:pt x="359410" y="36829"/>
                </a:lnTo>
                <a:lnTo>
                  <a:pt x="369570" y="44450"/>
                </a:lnTo>
                <a:lnTo>
                  <a:pt x="379730" y="50800"/>
                </a:lnTo>
                <a:lnTo>
                  <a:pt x="388620" y="59689"/>
                </a:lnTo>
                <a:lnTo>
                  <a:pt x="397510" y="67310"/>
                </a:lnTo>
                <a:lnTo>
                  <a:pt x="406400" y="76200"/>
                </a:lnTo>
                <a:lnTo>
                  <a:pt x="414020" y="86360"/>
                </a:lnTo>
                <a:lnTo>
                  <a:pt x="421640" y="95250"/>
                </a:lnTo>
                <a:lnTo>
                  <a:pt x="429260" y="105410"/>
                </a:lnTo>
                <a:lnTo>
                  <a:pt x="434340" y="115570"/>
                </a:lnTo>
                <a:lnTo>
                  <a:pt x="440690" y="127000"/>
                </a:lnTo>
                <a:lnTo>
                  <a:pt x="458470" y="172720"/>
                </a:lnTo>
                <a:lnTo>
                  <a:pt x="461010" y="184150"/>
                </a:lnTo>
                <a:lnTo>
                  <a:pt x="463550" y="195579"/>
                </a:lnTo>
                <a:lnTo>
                  <a:pt x="464820" y="208279"/>
                </a:lnTo>
                <a:lnTo>
                  <a:pt x="466090" y="219710"/>
                </a:lnTo>
                <a:lnTo>
                  <a:pt x="466090" y="232410"/>
                </a:lnTo>
                <a:lnTo>
                  <a:pt x="464820" y="245110"/>
                </a:lnTo>
                <a:lnTo>
                  <a:pt x="464820" y="256539"/>
                </a:lnTo>
                <a:lnTo>
                  <a:pt x="462280" y="269239"/>
                </a:lnTo>
                <a:lnTo>
                  <a:pt x="461010" y="280670"/>
                </a:lnTo>
                <a:lnTo>
                  <a:pt x="458470" y="292100"/>
                </a:lnTo>
                <a:lnTo>
                  <a:pt x="440690" y="337820"/>
                </a:lnTo>
                <a:lnTo>
                  <a:pt x="427990" y="359410"/>
                </a:lnTo>
                <a:lnTo>
                  <a:pt x="421640" y="369570"/>
                </a:lnTo>
                <a:lnTo>
                  <a:pt x="414020" y="378460"/>
                </a:lnTo>
                <a:lnTo>
                  <a:pt x="406400" y="388620"/>
                </a:lnTo>
                <a:lnTo>
                  <a:pt x="397510" y="397510"/>
                </a:lnTo>
                <a:lnTo>
                  <a:pt x="388620" y="405129"/>
                </a:lnTo>
                <a:lnTo>
                  <a:pt x="379730" y="412750"/>
                </a:lnTo>
                <a:lnTo>
                  <a:pt x="369570" y="420370"/>
                </a:lnTo>
                <a:lnTo>
                  <a:pt x="359410" y="427989"/>
                </a:lnTo>
                <a:lnTo>
                  <a:pt x="349250" y="434339"/>
                </a:lnTo>
                <a:lnTo>
                  <a:pt x="339090" y="439420"/>
                </a:lnTo>
                <a:lnTo>
                  <a:pt x="327660" y="445770"/>
                </a:lnTo>
                <a:lnTo>
                  <a:pt x="316230" y="449579"/>
                </a:lnTo>
                <a:lnTo>
                  <a:pt x="304800" y="453389"/>
                </a:lnTo>
                <a:lnTo>
                  <a:pt x="293370" y="457200"/>
                </a:lnTo>
                <a:lnTo>
                  <a:pt x="281940" y="459739"/>
                </a:lnTo>
                <a:lnTo>
                  <a:pt x="269240" y="462279"/>
                </a:lnTo>
                <a:lnTo>
                  <a:pt x="257810" y="463550"/>
                </a:lnTo>
                <a:lnTo>
                  <a:pt x="245110" y="464820"/>
                </a:lnTo>
                <a:lnTo>
                  <a:pt x="233680" y="464820"/>
                </a:lnTo>
                <a:lnTo>
                  <a:pt x="220980" y="464820"/>
                </a:lnTo>
                <a:lnTo>
                  <a:pt x="208280" y="463550"/>
                </a:lnTo>
                <a:lnTo>
                  <a:pt x="196850" y="462279"/>
                </a:lnTo>
                <a:lnTo>
                  <a:pt x="185420" y="459739"/>
                </a:lnTo>
                <a:lnTo>
                  <a:pt x="172720" y="457200"/>
                </a:lnTo>
                <a:lnTo>
                  <a:pt x="161290" y="453389"/>
                </a:lnTo>
                <a:lnTo>
                  <a:pt x="149860" y="449579"/>
                </a:lnTo>
                <a:lnTo>
                  <a:pt x="138430" y="444500"/>
                </a:lnTo>
                <a:lnTo>
                  <a:pt x="128270" y="439420"/>
                </a:lnTo>
                <a:lnTo>
                  <a:pt x="116840" y="433070"/>
                </a:lnTo>
                <a:lnTo>
                  <a:pt x="106680" y="427989"/>
                </a:lnTo>
                <a:lnTo>
                  <a:pt x="96520" y="420370"/>
                </a:lnTo>
                <a:lnTo>
                  <a:pt x="86360" y="412750"/>
                </a:lnTo>
                <a:lnTo>
                  <a:pt x="77470" y="405129"/>
                </a:lnTo>
                <a:lnTo>
                  <a:pt x="68580" y="397510"/>
                </a:lnTo>
                <a:lnTo>
                  <a:pt x="60960" y="387350"/>
                </a:lnTo>
                <a:lnTo>
                  <a:pt x="52070" y="378460"/>
                </a:lnTo>
                <a:lnTo>
                  <a:pt x="44450" y="369570"/>
                </a:lnTo>
                <a:lnTo>
                  <a:pt x="38100" y="359410"/>
                </a:lnTo>
                <a:lnTo>
                  <a:pt x="31750" y="349250"/>
                </a:lnTo>
                <a:lnTo>
                  <a:pt x="25400" y="337820"/>
                </a:lnTo>
                <a:lnTo>
                  <a:pt x="7620" y="292100"/>
                </a:lnTo>
                <a:lnTo>
                  <a:pt x="3810" y="269239"/>
                </a:lnTo>
                <a:lnTo>
                  <a:pt x="1270" y="256539"/>
                </a:lnTo>
                <a:lnTo>
                  <a:pt x="1270" y="245110"/>
                </a:lnTo>
                <a:lnTo>
                  <a:pt x="0" y="232410"/>
                </a:lnTo>
                <a:close/>
              </a:path>
            </a:pathLst>
          </a:custGeom>
          <a:ln w="38097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805429" y="281558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8097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04800" y="5822950"/>
            <a:ext cx="1987550" cy="6223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638040" y="5890259"/>
            <a:ext cx="2034539" cy="56007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173220" y="253618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809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639309" y="30022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809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317968" y="2372761"/>
            <a:ext cx="567464" cy="560070"/>
          </a:xfrm>
          <a:custGeom>
            <a:avLst/>
            <a:gdLst/>
            <a:ahLst/>
            <a:cxnLst/>
            <a:rect l="l" t="t" r="r" b="b"/>
            <a:pathLst>
              <a:path w="466089" h="466089">
                <a:moveTo>
                  <a:pt x="0" y="232410"/>
                </a:moveTo>
                <a:lnTo>
                  <a:pt x="0" y="220980"/>
                </a:lnTo>
                <a:lnTo>
                  <a:pt x="1269" y="208280"/>
                </a:lnTo>
                <a:lnTo>
                  <a:pt x="2539" y="196850"/>
                </a:lnTo>
                <a:lnTo>
                  <a:pt x="5079" y="184150"/>
                </a:lnTo>
                <a:lnTo>
                  <a:pt x="7619" y="172720"/>
                </a:lnTo>
                <a:lnTo>
                  <a:pt x="11429" y="161290"/>
                </a:lnTo>
                <a:lnTo>
                  <a:pt x="15239" y="149860"/>
                </a:lnTo>
                <a:lnTo>
                  <a:pt x="38100" y="105410"/>
                </a:lnTo>
                <a:lnTo>
                  <a:pt x="68579" y="68580"/>
                </a:lnTo>
                <a:lnTo>
                  <a:pt x="77469" y="59690"/>
                </a:lnTo>
                <a:lnTo>
                  <a:pt x="86359" y="52070"/>
                </a:lnTo>
                <a:lnTo>
                  <a:pt x="96519" y="44450"/>
                </a:lnTo>
                <a:lnTo>
                  <a:pt x="106679" y="36830"/>
                </a:lnTo>
                <a:lnTo>
                  <a:pt x="116839" y="31750"/>
                </a:lnTo>
                <a:lnTo>
                  <a:pt x="127000" y="25400"/>
                </a:lnTo>
                <a:lnTo>
                  <a:pt x="138429" y="20320"/>
                </a:lnTo>
                <a:lnTo>
                  <a:pt x="149859" y="15240"/>
                </a:lnTo>
                <a:lnTo>
                  <a:pt x="161289" y="11430"/>
                </a:lnTo>
                <a:lnTo>
                  <a:pt x="208279" y="1270"/>
                </a:lnTo>
                <a:lnTo>
                  <a:pt x="220979" y="0"/>
                </a:lnTo>
                <a:lnTo>
                  <a:pt x="233679" y="0"/>
                </a:lnTo>
                <a:lnTo>
                  <a:pt x="245109" y="0"/>
                </a:lnTo>
                <a:lnTo>
                  <a:pt x="257809" y="1270"/>
                </a:lnTo>
                <a:lnTo>
                  <a:pt x="304800" y="11430"/>
                </a:lnTo>
                <a:lnTo>
                  <a:pt x="327659" y="20320"/>
                </a:lnTo>
                <a:lnTo>
                  <a:pt x="339089" y="25400"/>
                </a:lnTo>
                <a:lnTo>
                  <a:pt x="349250" y="31750"/>
                </a:lnTo>
                <a:lnTo>
                  <a:pt x="359409" y="36830"/>
                </a:lnTo>
                <a:lnTo>
                  <a:pt x="369569" y="44450"/>
                </a:lnTo>
                <a:lnTo>
                  <a:pt x="379729" y="52070"/>
                </a:lnTo>
                <a:lnTo>
                  <a:pt x="388619" y="59690"/>
                </a:lnTo>
                <a:lnTo>
                  <a:pt x="397509" y="68580"/>
                </a:lnTo>
                <a:lnTo>
                  <a:pt x="406400" y="77470"/>
                </a:lnTo>
                <a:lnTo>
                  <a:pt x="414019" y="86360"/>
                </a:lnTo>
                <a:lnTo>
                  <a:pt x="421639" y="96520"/>
                </a:lnTo>
                <a:lnTo>
                  <a:pt x="429259" y="105410"/>
                </a:lnTo>
                <a:lnTo>
                  <a:pt x="434339" y="116840"/>
                </a:lnTo>
                <a:lnTo>
                  <a:pt x="440689" y="127000"/>
                </a:lnTo>
                <a:lnTo>
                  <a:pt x="445769" y="138430"/>
                </a:lnTo>
                <a:lnTo>
                  <a:pt x="450850" y="149860"/>
                </a:lnTo>
                <a:lnTo>
                  <a:pt x="454659" y="161290"/>
                </a:lnTo>
                <a:lnTo>
                  <a:pt x="458469" y="172720"/>
                </a:lnTo>
                <a:lnTo>
                  <a:pt x="461009" y="184150"/>
                </a:lnTo>
                <a:lnTo>
                  <a:pt x="463550" y="196850"/>
                </a:lnTo>
                <a:lnTo>
                  <a:pt x="464819" y="208280"/>
                </a:lnTo>
                <a:lnTo>
                  <a:pt x="466089" y="220980"/>
                </a:lnTo>
                <a:lnTo>
                  <a:pt x="466089" y="232410"/>
                </a:lnTo>
                <a:lnTo>
                  <a:pt x="464819" y="245110"/>
                </a:lnTo>
                <a:lnTo>
                  <a:pt x="464819" y="257810"/>
                </a:lnTo>
                <a:lnTo>
                  <a:pt x="462279" y="269240"/>
                </a:lnTo>
                <a:lnTo>
                  <a:pt x="461009" y="280670"/>
                </a:lnTo>
                <a:lnTo>
                  <a:pt x="457200" y="293370"/>
                </a:lnTo>
                <a:lnTo>
                  <a:pt x="454659" y="304800"/>
                </a:lnTo>
                <a:lnTo>
                  <a:pt x="434339" y="349250"/>
                </a:lnTo>
                <a:lnTo>
                  <a:pt x="427989" y="359410"/>
                </a:lnTo>
                <a:lnTo>
                  <a:pt x="421639" y="369570"/>
                </a:lnTo>
                <a:lnTo>
                  <a:pt x="414019" y="379730"/>
                </a:lnTo>
                <a:lnTo>
                  <a:pt x="406400" y="388620"/>
                </a:lnTo>
                <a:lnTo>
                  <a:pt x="397509" y="397510"/>
                </a:lnTo>
                <a:lnTo>
                  <a:pt x="388619" y="405130"/>
                </a:lnTo>
                <a:lnTo>
                  <a:pt x="379729" y="414020"/>
                </a:lnTo>
                <a:lnTo>
                  <a:pt x="369569" y="421640"/>
                </a:lnTo>
                <a:lnTo>
                  <a:pt x="359409" y="427990"/>
                </a:lnTo>
                <a:lnTo>
                  <a:pt x="349250" y="434340"/>
                </a:lnTo>
                <a:lnTo>
                  <a:pt x="339089" y="440690"/>
                </a:lnTo>
                <a:lnTo>
                  <a:pt x="327659" y="445770"/>
                </a:lnTo>
                <a:lnTo>
                  <a:pt x="316229" y="449580"/>
                </a:lnTo>
                <a:lnTo>
                  <a:pt x="304800" y="454660"/>
                </a:lnTo>
                <a:lnTo>
                  <a:pt x="293369" y="457200"/>
                </a:lnTo>
                <a:lnTo>
                  <a:pt x="281939" y="461010"/>
                </a:lnTo>
                <a:lnTo>
                  <a:pt x="269239" y="462280"/>
                </a:lnTo>
                <a:lnTo>
                  <a:pt x="257809" y="464820"/>
                </a:lnTo>
                <a:lnTo>
                  <a:pt x="245109" y="464820"/>
                </a:lnTo>
                <a:lnTo>
                  <a:pt x="233679" y="466090"/>
                </a:lnTo>
                <a:lnTo>
                  <a:pt x="233679" y="464820"/>
                </a:lnTo>
                <a:lnTo>
                  <a:pt x="220979" y="464820"/>
                </a:lnTo>
                <a:lnTo>
                  <a:pt x="208279" y="463550"/>
                </a:lnTo>
                <a:lnTo>
                  <a:pt x="196850" y="462280"/>
                </a:lnTo>
                <a:lnTo>
                  <a:pt x="185419" y="459740"/>
                </a:lnTo>
                <a:lnTo>
                  <a:pt x="172719" y="457200"/>
                </a:lnTo>
                <a:lnTo>
                  <a:pt x="128269" y="440690"/>
                </a:lnTo>
                <a:lnTo>
                  <a:pt x="106679" y="427990"/>
                </a:lnTo>
                <a:lnTo>
                  <a:pt x="96519" y="421640"/>
                </a:lnTo>
                <a:lnTo>
                  <a:pt x="86359" y="414020"/>
                </a:lnTo>
                <a:lnTo>
                  <a:pt x="77469" y="405130"/>
                </a:lnTo>
                <a:lnTo>
                  <a:pt x="68579" y="397510"/>
                </a:lnTo>
                <a:lnTo>
                  <a:pt x="60959" y="388620"/>
                </a:lnTo>
                <a:lnTo>
                  <a:pt x="52069" y="379730"/>
                </a:lnTo>
                <a:lnTo>
                  <a:pt x="44450" y="369570"/>
                </a:lnTo>
                <a:lnTo>
                  <a:pt x="38100" y="359410"/>
                </a:lnTo>
                <a:lnTo>
                  <a:pt x="31750" y="349250"/>
                </a:lnTo>
                <a:lnTo>
                  <a:pt x="25400" y="337820"/>
                </a:lnTo>
                <a:lnTo>
                  <a:pt x="20319" y="327660"/>
                </a:lnTo>
                <a:lnTo>
                  <a:pt x="15239" y="316230"/>
                </a:lnTo>
                <a:lnTo>
                  <a:pt x="11429" y="304800"/>
                </a:lnTo>
                <a:lnTo>
                  <a:pt x="7619" y="293370"/>
                </a:lnTo>
                <a:lnTo>
                  <a:pt x="5079" y="280670"/>
                </a:lnTo>
                <a:lnTo>
                  <a:pt x="2539" y="269240"/>
                </a:lnTo>
                <a:lnTo>
                  <a:pt x="1269" y="257810"/>
                </a:lnTo>
                <a:lnTo>
                  <a:pt x="0" y="245110"/>
                </a:lnTo>
                <a:lnTo>
                  <a:pt x="0" y="232410"/>
                </a:lnTo>
                <a:close/>
              </a:path>
            </a:pathLst>
          </a:custGeom>
          <a:ln w="38097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173220" y="251332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8097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639309" y="297942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8097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2632710" y="5801359"/>
            <a:ext cx="1718310" cy="64388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6902450" y="5732779"/>
            <a:ext cx="1628140" cy="71754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 rot="21240000">
            <a:off x="1653400" y="4335996"/>
            <a:ext cx="5969281" cy="3500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sz="5400" b="1" spc="-25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Arial"/>
                <a:cs typeface="Arial"/>
              </a:rPr>
              <a:t>www.nan</a:t>
            </a:r>
            <a:r>
              <a:rPr lang="de-AT" sz="5400" b="1" spc="-25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Arial"/>
                <a:cs typeface="Arial"/>
              </a:rPr>
              <a:t>ofiber.at</a:t>
            </a:r>
            <a:endParaRPr sz="5400" baseline="1388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32" name="object 32"/>
          <p:cNvSpPr txBox="1">
            <a:spLocks noGrp="1"/>
          </p:cNvSpPr>
          <p:nvPr>
            <p:ph type="title"/>
          </p:nvPr>
        </p:nvSpPr>
        <p:spPr>
          <a:xfrm>
            <a:off x="833118" y="223520"/>
            <a:ext cx="6763217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Thank </a:t>
            </a:r>
            <a:r>
              <a:rPr dirty="0"/>
              <a:t>you </a:t>
            </a:r>
            <a:r>
              <a:rPr spc="-5" dirty="0"/>
              <a:t>for </a:t>
            </a:r>
            <a:r>
              <a:rPr dirty="0"/>
              <a:t>your</a:t>
            </a:r>
            <a:r>
              <a:rPr spc="-45" dirty="0"/>
              <a:t> </a:t>
            </a:r>
            <a:r>
              <a:rPr spc="-5" dirty="0"/>
              <a:t>attention</a:t>
            </a:r>
          </a:p>
        </p:txBody>
      </p:sp>
      <p:sp>
        <p:nvSpPr>
          <p:cNvPr id="33" name="object 33"/>
          <p:cNvSpPr txBox="1"/>
          <p:nvPr/>
        </p:nvSpPr>
        <p:spPr>
          <a:xfrm>
            <a:off x="2021205" y="1515946"/>
            <a:ext cx="3634104" cy="7531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30" dirty="0">
                <a:solidFill>
                  <a:srgbClr val="FF0000"/>
                </a:solidFill>
                <a:latin typeface="Lucida Sans"/>
                <a:cs typeface="Lucida Sans"/>
              </a:rPr>
              <a:t>A. </a:t>
            </a:r>
            <a:r>
              <a:rPr sz="1600" spc="40" dirty="0" err="1">
                <a:solidFill>
                  <a:srgbClr val="FF0000"/>
                </a:solidFill>
                <a:latin typeface="Lucida Sans"/>
                <a:cs typeface="Lucida Sans"/>
              </a:rPr>
              <a:t>Ulanov</a:t>
            </a:r>
            <a:r>
              <a:rPr sz="1600" spc="40" dirty="0">
                <a:solidFill>
                  <a:srgbClr val="FF0000"/>
                </a:solidFill>
                <a:latin typeface="Lucida Sans"/>
                <a:cs typeface="Lucida Sans"/>
              </a:rPr>
              <a:t> </a:t>
            </a:r>
            <a:r>
              <a:rPr lang="de-AT" sz="2400" spc="-7" baseline="-32986" dirty="0">
                <a:solidFill>
                  <a:srgbClr val="FF0000"/>
                </a:solidFill>
                <a:latin typeface="Lucida Sans"/>
                <a:cs typeface="Lucida Sans"/>
              </a:rPr>
              <a:t>A</a:t>
            </a:r>
            <a:r>
              <a:rPr sz="2400" spc="-7" baseline="-32986" dirty="0">
                <a:solidFill>
                  <a:srgbClr val="FF0000"/>
                </a:solidFill>
                <a:latin typeface="Lucida Sans"/>
                <a:cs typeface="Lucida Sans"/>
              </a:rPr>
              <a:t>.</a:t>
            </a:r>
            <a:r>
              <a:rPr lang="de-AT" sz="2400" spc="-7" baseline="-32986" dirty="0">
                <a:solidFill>
                  <a:srgbClr val="FF0000"/>
                </a:solidFill>
                <a:latin typeface="Lucida Sans"/>
                <a:cs typeface="Lucida Sans"/>
              </a:rPr>
              <a:t> Johnson</a:t>
            </a:r>
            <a:endParaRPr sz="2400" baseline="-32986" dirty="0">
              <a:latin typeface="Lucida Sans"/>
              <a:cs typeface="Lucida Sans"/>
            </a:endParaRPr>
          </a:p>
          <a:p>
            <a:pPr marL="1732280">
              <a:lnSpc>
                <a:spcPct val="100000"/>
              </a:lnSpc>
              <a:spcBef>
                <a:spcPts val="1890"/>
              </a:spcBef>
            </a:pPr>
            <a:r>
              <a:rPr sz="1600" spc="-25" dirty="0">
                <a:solidFill>
                  <a:srgbClr val="FF0000"/>
                </a:solidFill>
                <a:latin typeface="Lucida Sans"/>
                <a:cs typeface="Lucida Sans"/>
              </a:rPr>
              <a:t>A.</a:t>
            </a:r>
            <a:r>
              <a:rPr sz="1600" spc="-60" dirty="0">
                <a:solidFill>
                  <a:srgbClr val="FF0000"/>
                </a:solidFill>
                <a:latin typeface="Lucida Sans"/>
                <a:cs typeface="Lucida Sans"/>
              </a:rPr>
              <a:t> </a:t>
            </a:r>
            <a:r>
              <a:rPr sz="1600" spc="35" dirty="0">
                <a:solidFill>
                  <a:srgbClr val="FF0000"/>
                </a:solidFill>
                <a:latin typeface="Lucida Sans"/>
                <a:cs typeface="Lucida Sans"/>
              </a:rPr>
              <a:t>Rauschenbeutel</a:t>
            </a:r>
            <a:endParaRPr sz="1600" dirty="0">
              <a:latin typeface="Lucida Sans"/>
              <a:cs typeface="Lucida Sans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7020559" y="278002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809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7486650" y="324612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809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7092280" y="2648371"/>
            <a:ext cx="544909" cy="568919"/>
          </a:xfrm>
          <a:custGeom>
            <a:avLst/>
            <a:gdLst/>
            <a:ahLst/>
            <a:cxnLst/>
            <a:rect l="l" t="t" r="r" b="b"/>
            <a:pathLst>
              <a:path w="466090" h="466089">
                <a:moveTo>
                  <a:pt x="0" y="232409"/>
                </a:moveTo>
                <a:lnTo>
                  <a:pt x="0" y="220979"/>
                </a:lnTo>
                <a:lnTo>
                  <a:pt x="1270" y="208279"/>
                </a:lnTo>
                <a:lnTo>
                  <a:pt x="11430" y="160019"/>
                </a:lnTo>
                <a:lnTo>
                  <a:pt x="20320" y="138429"/>
                </a:lnTo>
                <a:lnTo>
                  <a:pt x="25400" y="127000"/>
                </a:lnTo>
                <a:lnTo>
                  <a:pt x="31750" y="115569"/>
                </a:lnTo>
                <a:lnTo>
                  <a:pt x="36830" y="105409"/>
                </a:lnTo>
                <a:lnTo>
                  <a:pt x="44450" y="95250"/>
                </a:lnTo>
                <a:lnTo>
                  <a:pt x="52070" y="86359"/>
                </a:lnTo>
                <a:lnTo>
                  <a:pt x="59690" y="76200"/>
                </a:lnTo>
                <a:lnTo>
                  <a:pt x="68580" y="68579"/>
                </a:lnTo>
                <a:lnTo>
                  <a:pt x="77470" y="59689"/>
                </a:lnTo>
                <a:lnTo>
                  <a:pt x="86360" y="52069"/>
                </a:lnTo>
                <a:lnTo>
                  <a:pt x="96520" y="44450"/>
                </a:lnTo>
                <a:lnTo>
                  <a:pt x="105410" y="36829"/>
                </a:lnTo>
                <a:lnTo>
                  <a:pt x="116840" y="30479"/>
                </a:lnTo>
                <a:lnTo>
                  <a:pt x="127000" y="25400"/>
                </a:lnTo>
                <a:lnTo>
                  <a:pt x="138430" y="20319"/>
                </a:lnTo>
                <a:lnTo>
                  <a:pt x="148590" y="15239"/>
                </a:lnTo>
                <a:lnTo>
                  <a:pt x="161290" y="11429"/>
                </a:lnTo>
                <a:lnTo>
                  <a:pt x="172720" y="7619"/>
                </a:lnTo>
                <a:lnTo>
                  <a:pt x="184150" y="5079"/>
                </a:lnTo>
                <a:lnTo>
                  <a:pt x="196850" y="2539"/>
                </a:lnTo>
                <a:lnTo>
                  <a:pt x="208280" y="1269"/>
                </a:lnTo>
                <a:lnTo>
                  <a:pt x="220980" y="0"/>
                </a:lnTo>
                <a:lnTo>
                  <a:pt x="232410" y="0"/>
                </a:lnTo>
                <a:lnTo>
                  <a:pt x="245110" y="0"/>
                </a:lnTo>
                <a:lnTo>
                  <a:pt x="257810" y="1269"/>
                </a:lnTo>
                <a:lnTo>
                  <a:pt x="269240" y="2539"/>
                </a:lnTo>
                <a:lnTo>
                  <a:pt x="281940" y="5079"/>
                </a:lnTo>
                <a:lnTo>
                  <a:pt x="293370" y="7619"/>
                </a:lnTo>
                <a:lnTo>
                  <a:pt x="304800" y="11429"/>
                </a:lnTo>
                <a:lnTo>
                  <a:pt x="316230" y="15239"/>
                </a:lnTo>
                <a:lnTo>
                  <a:pt x="359410" y="36829"/>
                </a:lnTo>
                <a:lnTo>
                  <a:pt x="369570" y="44450"/>
                </a:lnTo>
                <a:lnTo>
                  <a:pt x="379730" y="52069"/>
                </a:lnTo>
                <a:lnTo>
                  <a:pt x="388620" y="59689"/>
                </a:lnTo>
                <a:lnTo>
                  <a:pt x="397510" y="68579"/>
                </a:lnTo>
                <a:lnTo>
                  <a:pt x="406400" y="76200"/>
                </a:lnTo>
                <a:lnTo>
                  <a:pt x="414020" y="86359"/>
                </a:lnTo>
                <a:lnTo>
                  <a:pt x="420370" y="95250"/>
                </a:lnTo>
                <a:lnTo>
                  <a:pt x="427990" y="105409"/>
                </a:lnTo>
                <a:lnTo>
                  <a:pt x="434340" y="116839"/>
                </a:lnTo>
                <a:lnTo>
                  <a:pt x="440690" y="127000"/>
                </a:lnTo>
                <a:lnTo>
                  <a:pt x="445770" y="138429"/>
                </a:lnTo>
                <a:lnTo>
                  <a:pt x="449580" y="148589"/>
                </a:lnTo>
                <a:lnTo>
                  <a:pt x="454660" y="160019"/>
                </a:lnTo>
                <a:lnTo>
                  <a:pt x="457200" y="172719"/>
                </a:lnTo>
                <a:lnTo>
                  <a:pt x="461010" y="184150"/>
                </a:lnTo>
                <a:lnTo>
                  <a:pt x="462280" y="196850"/>
                </a:lnTo>
                <a:lnTo>
                  <a:pt x="464820" y="208279"/>
                </a:lnTo>
                <a:lnTo>
                  <a:pt x="464820" y="220979"/>
                </a:lnTo>
                <a:lnTo>
                  <a:pt x="466090" y="232409"/>
                </a:lnTo>
                <a:lnTo>
                  <a:pt x="464820" y="232409"/>
                </a:lnTo>
                <a:lnTo>
                  <a:pt x="464820" y="245109"/>
                </a:lnTo>
                <a:lnTo>
                  <a:pt x="463550" y="256539"/>
                </a:lnTo>
                <a:lnTo>
                  <a:pt x="462280" y="269239"/>
                </a:lnTo>
                <a:lnTo>
                  <a:pt x="459740" y="280669"/>
                </a:lnTo>
                <a:lnTo>
                  <a:pt x="457200" y="293369"/>
                </a:lnTo>
                <a:lnTo>
                  <a:pt x="453390" y="304800"/>
                </a:lnTo>
                <a:lnTo>
                  <a:pt x="449580" y="316229"/>
                </a:lnTo>
                <a:lnTo>
                  <a:pt x="444500" y="327659"/>
                </a:lnTo>
                <a:lnTo>
                  <a:pt x="440690" y="337819"/>
                </a:lnTo>
                <a:lnTo>
                  <a:pt x="434340" y="349250"/>
                </a:lnTo>
                <a:lnTo>
                  <a:pt x="427990" y="359409"/>
                </a:lnTo>
                <a:lnTo>
                  <a:pt x="420370" y="369569"/>
                </a:lnTo>
                <a:lnTo>
                  <a:pt x="414020" y="379729"/>
                </a:lnTo>
                <a:lnTo>
                  <a:pt x="405130" y="388619"/>
                </a:lnTo>
                <a:lnTo>
                  <a:pt x="397510" y="397509"/>
                </a:lnTo>
                <a:lnTo>
                  <a:pt x="388620" y="405129"/>
                </a:lnTo>
                <a:lnTo>
                  <a:pt x="379730" y="412750"/>
                </a:lnTo>
                <a:lnTo>
                  <a:pt x="369570" y="420369"/>
                </a:lnTo>
                <a:lnTo>
                  <a:pt x="359410" y="427989"/>
                </a:lnTo>
                <a:lnTo>
                  <a:pt x="349250" y="434339"/>
                </a:lnTo>
                <a:lnTo>
                  <a:pt x="337820" y="439419"/>
                </a:lnTo>
                <a:lnTo>
                  <a:pt x="327660" y="445769"/>
                </a:lnTo>
                <a:lnTo>
                  <a:pt x="316230" y="449579"/>
                </a:lnTo>
                <a:lnTo>
                  <a:pt x="304800" y="454659"/>
                </a:lnTo>
                <a:lnTo>
                  <a:pt x="293370" y="457200"/>
                </a:lnTo>
                <a:lnTo>
                  <a:pt x="280670" y="461009"/>
                </a:lnTo>
                <a:lnTo>
                  <a:pt x="269240" y="462279"/>
                </a:lnTo>
                <a:lnTo>
                  <a:pt x="257810" y="463550"/>
                </a:lnTo>
                <a:lnTo>
                  <a:pt x="245110" y="464819"/>
                </a:lnTo>
                <a:lnTo>
                  <a:pt x="232410" y="466089"/>
                </a:lnTo>
                <a:lnTo>
                  <a:pt x="232410" y="464819"/>
                </a:lnTo>
                <a:lnTo>
                  <a:pt x="220980" y="464819"/>
                </a:lnTo>
                <a:lnTo>
                  <a:pt x="208280" y="463550"/>
                </a:lnTo>
                <a:lnTo>
                  <a:pt x="196850" y="462279"/>
                </a:lnTo>
                <a:lnTo>
                  <a:pt x="184150" y="459739"/>
                </a:lnTo>
                <a:lnTo>
                  <a:pt x="172720" y="457200"/>
                </a:lnTo>
                <a:lnTo>
                  <a:pt x="161290" y="453389"/>
                </a:lnTo>
                <a:lnTo>
                  <a:pt x="148590" y="449579"/>
                </a:lnTo>
                <a:lnTo>
                  <a:pt x="138430" y="444500"/>
                </a:lnTo>
                <a:lnTo>
                  <a:pt x="127000" y="439419"/>
                </a:lnTo>
                <a:lnTo>
                  <a:pt x="116840" y="434339"/>
                </a:lnTo>
                <a:lnTo>
                  <a:pt x="105410" y="427989"/>
                </a:lnTo>
                <a:lnTo>
                  <a:pt x="96520" y="420369"/>
                </a:lnTo>
                <a:lnTo>
                  <a:pt x="86360" y="412750"/>
                </a:lnTo>
                <a:lnTo>
                  <a:pt x="52070" y="379729"/>
                </a:lnTo>
                <a:lnTo>
                  <a:pt x="38100" y="359409"/>
                </a:lnTo>
                <a:lnTo>
                  <a:pt x="31750" y="349250"/>
                </a:lnTo>
                <a:lnTo>
                  <a:pt x="25400" y="337819"/>
                </a:lnTo>
                <a:lnTo>
                  <a:pt x="20320" y="327659"/>
                </a:lnTo>
                <a:lnTo>
                  <a:pt x="15240" y="316229"/>
                </a:lnTo>
                <a:lnTo>
                  <a:pt x="11430" y="304800"/>
                </a:lnTo>
                <a:lnTo>
                  <a:pt x="7620" y="293369"/>
                </a:lnTo>
                <a:lnTo>
                  <a:pt x="5080" y="280669"/>
                </a:lnTo>
                <a:lnTo>
                  <a:pt x="2540" y="269239"/>
                </a:lnTo>
                <a:lnTo>
                  <a:pt x="1270" y="256539"/>
                </a:lnTo>
                <a:lnTo>
                  <a:pt x="0" y="245109"/>
                </a:lnTo>
                <a:lnTo>
                  <a:pt x="0" y="232409"/>
                </a:lnTo>
                <a:close/>
              </a:path>
            </a:pathLst>
          </a:custGeom>
          <a:ln w="38097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7020559" y="27571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8097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7486650" y="322326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8097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6732269" y="1460500"/>
            <a:ext cx="1661795" cy="668020"/>
          </a:xfrm>
          <a:prstGeom prst="rect">
            <a:avLst/>
          </a:prstGeom>
        </p:spPr>
        <p:txBody>
          <a:bodyPr vert="horz" wrap="square" lIns="0" tIns="90170" rIns="0" bIns="0" rtlCol="0">
            <a:spAutoFit/>
          </a:bodyPr>
          <a:lstStyle/>
          <a:p>
            <a:pPr marL="128905">
              <a:lnSpc>
                <a:spcPct val="100000"/>
              </a:lnSpc>
              <a:spcBef>
                <a:spcPts val="710"/>
              </a:spcBef>
            </a:pPr>
            <a:r>
              <a:rPr sz="1600" spc="-95" dirty="0">
                <a:solidFill>
                  <a:srgbClr val="FF0000"/>
                </a:solidFill>
                <a:latin typeface="Lucida Sans"/>
                <a:cs typeface="Lucida Sans"/>
              </a:rPr>
              <a:t>P.</a:t>
            </a:r>
            <a:r>
              <a:rPr sz="1600" spc="-80" dirty="0">
                <a:solidFill>
                  <a:srgbClr val="FF0000"/>
                </a:solidFill>
                <a:latin typeface="Lucida Sans"/>
                <a:cs typeface="Lucida Sans"/>
              </a:rPr>
              <a:t> </a:t>
            </a:r>
            <a:r>
              <a:rPr sz="1600" spc="50" dirty="0">
                <a:solidFill>
                  <a:srgbClr val="FF0000"/>
                </a:solidFill>
                <a:latin typeface="Lucida Sans"/>
                <a:cs typeface="Lucida Sans"/>
              </a:rPr>
              <a:t>Schneeweiss</a:t>
            </a:r>
            <a:endParaRPr sz="1600">
              <a:latin typeface="Lucida Sans"/>
              <a:cs typeface="Lucida Sans"/>
            </a:endParaRPr>
          </a:p>
          <a:p>
            <a:pPr marL="12700">
              <a:lnSpc>
                <a:spcPct val="100000"/>
              </a:lnSpc>
              <a:spcBef>
                <a:spcPts val="610"/>
              </a:spcBef>
            </a:pPr>
            <a:r>
              <a:rPr sz="1600" spc="-15" dirty="0">
                <a:solidFill>
                  <a:srgbClr val="FF0000"/>
                </a:solidFill>
                <a:latin typeface="Lucida Sans"/>
                <a:cs typeface="Lucida Sans"/>
              </a:rPr>
              <a:t>J.</a:t>
            </a:r>
            <a:r>
              <a:rPr sz="1600" spc="-20" dirty="0">
                <a:solidFill>
                  <a:srgbClr val="FF0000"/>
                </a:solidFill>
                <a:latin typeface="Lucida Sans"/>
                <a:cs typeface="Lucida Sans"/>
              </a:rPr>
              <a:t> </a:t>
            </a:r>
            <a:r>
              <a:rPr sz="1600" spc="-50" dirty="0">
                <a:solidFill>
                  <a:srgbClr val="FF0000"/>
                </a:solidFill>
                <a:latin typeface="Lucida Sans"/>
                <a:cs typeface="Lucida Sans"/>
              </a:rPr>
              <a:t>Volz</a:t>
            </a:r>
            <a:endParaRPr sz="1600">
              <a:latin typeface="Lucida Sans"/>
              <a:cs typeface="Lucida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83568" y="116632"/>
            <a:ext cx="7429552" cy="648072"/>
          </a:xfrm>
        </p:spPr>
        <p:txBody>
          <a:bodyPr/>
          <a:lstStyle/>
          <a:p>
            <a:r>
              <a:rPr lang="de-AT" dirty="0" err="1"/>
              <a:t>Introduction</a:t>
            </a:r>
            <a:endParaRPr lang="de-AT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4B5912F-3780-49AC-9D85-60999FD39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721084"/>
            <a:ext cx="7429552" cy="4929411"/>
          </a:xfrm>
        </p:spPr>
        <p:txBody>
          <a:bodyPr/>
          <a:lstStyle/>
          <a:p>
            <a:pPr marL="0" indent="0"/>
            <a:r>
              <a:rPr lang="de-AT" dirty="0"/>
              <a:t>Multimode Strong </a:t>
            </a:r>
            <a:r>
              <a:rPr lang="de-AT" dirty="0" err="1"/>
              <a:t>coupling</a:t>
            </a:r>
            <a:r>
              <a:rPr lang="de-AT" dirty="0"/>
              <a:t> in CQED</a:t>
            </a:r>
          </a:p>
          <a:p>
            <a:pPr marL="0" indent="0"/>
            <a:endParaRPr lang="de-AT" dirty="0"/>
          </a:p>
          <a:p>
            <a:pPr marL="0" indent="0"/>
            <a:endParaRPr lang="de-AT" dirty="0"/>
          </a:p>
          <a:p>
            <a:pPr marL="0" indent="0"/>
            <a:endParaRPr lang="de-AT" dirty="0"/>
          </a:p>
          <a:p>
            <a:pPr marL="0" indent="0"/>
            <a:r>
              <a:rPr lang="de-AT" dirty="0" err="1">
                <a:solidFill>
                  <a:schemeClr val="bg2">
                    <a:lumMod val="90000"/>
                  </a:schemeClr>
                </a:solidFill>
              </a:rPr>
              <a:t>opt</a:t>
            </a:r>
            <a:r>
              <a:rPr lang="de-AT" dirty="0">
                <a:solidFill>
                  <a:schemeClr val="bg2">
                    <a:lumMod val="90000"/>
                  </a:schemeClr>
                </a:solidFill>
              </a:rPr>
              <a:t>. </a:t>
            </a:r>
            <a:r>
              <a:rPr lang="de-AT" dirty="0" err="1">
                <a:solidFill>
                  <a:schemeClr val="bg2">
                    <a:lumMod val="90000"/>
                  </a:schemeClr>
                </a:solidFill>
              </a:rPr>
              <a:t>Nanofibers</a:t>
            </a:r>
            <a:r>
              <a:rPr lang="de-AT" dirty="0">
                <a:solidFill>
                  <a:schemeClr val="bg2">
                    <a:lumMod val="90000"/>
                  </a:schemeClr>
                </a:solidFill>
              </a:rPr>
              <a:t> and Fiber-ring </a:t>
            </a:r>
            <a:r>
              <a:rPr lang="de-AT" dirty="0" err="1">
                <a:solidFill>
                  <a:schemeClr val="bg2">
                    <a:lumMod val="90000"/>
                  </a:schemeClr>
                </a:solidFill>
              </a:rPr>
              <a:t>resonator</a:t>
            </a:r>
            <a:endParaRPr lang="de-AT" dirty="0">
              <a:solidFill>
                <a:schemeClr val="bg2">
                  <a:lumMod val="90000"/>
                </a:schemeClr>
              </a:solidFill>
            </a:endParaRPr>
          </a:p>
          <a:p>
            <a:pPr marL="0" indent="0"/>
            <a:endParaRPr lang="de-AT" dirty="0">
              <a:solidFill>
                <a:schemeClr val="bg2">
                  <a:lumMod val="90000"/>
                </a:schemeClr>
              </a:solidFill>
            </a:endParaRPr>
          </a:p>
          <a:p>
            <a:pPr marL="0" indent="0"/>
            <a:endParaRPr lang="de-AT" dirty="0">
              <a:solidFill>
                <a:schemeClr val="bg2">
                  <a:lumMod val="90000"/>
                </a:schemeClr>
              </a:solidFill>
            </a:endParaRPr>
          </a:p>
          <a:p>
            <a:pPr marL="0" indent="0"/>
            <a:endParaRPr lang="de-AT" dirty="0">
              <a:solidFill>
                <a:schemeClr val="bg2">
                  <a:lumMod val="90000"/>
                </a:schemeClr>
              </a:solidFill>
            </a:endParaRPr>
          </a:p>
          <a:p>
            <a:pPr marL="0" indent="0"/>
            <a:r>
              <a:rPr lang="de-AT" dirty="0" err="1">
                <a:solidFill>
                  <a:schemeClr val="bg2">
                    <a:lumMod val="90000"/>
                  </a:schemeClr>
                </a:solidFill>
              </a:rPr>
              <a:t>Measurements</a:t>
            </a:r>
            <a:r>
              <a:rPr lang="de-AT" dirty="0">
                <a:solidFill>
                  <a:schemeClr val="bg2">
                    <a:lumMod val="90000"/>
                  </a:schemeClr>
                </a:solidFill>
              </a:rPr>
              <a:t> and </a:t>
            </a:r>
            <a:r>
              <a:rPr lang="de-AT" dirty="0" err="1">
                <a:solidFill>
                  <a:schemeClr val="bg2">
                    <a:lumMod val="90000"/>
                  </a:schemeClr>
                </a:solidFill>
              </a:rPr>
              <a:t>Observations</a:t>
            </a:r>
            <a:endParaRPr lang="de-AT" dirty="0">
              <a:solidFill>
                <a:schemeClr val="bg2">
                  <a:lumMod val="90000"/>
                </a:schemeClr>
              </a:solidFill>
            </a:endParaRPr>
          </a:p>
          <a:p>
            <a:pPr marL="0" indent="0"/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5B28560-4573-4A39-8EAF-AAB50D7C92F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168" y="3401882"/>
            <a:ext cx="2422688" cy="8116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CD127EE-6C6E-423F-918E-4C57951EC8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5097" y="1340768"/>
            <a:ext cx="2040830" cy="14064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C8CF16C-B6CD-4AD1-9C19-E92B4C915F9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5000"/>
          </a:blip>
          <a:srcRect t="2243"/>
          <a:stretch/>
        </p:blipFill>
        <p:spPr>
          <a:xfrm>
            <a:off x="6555039" y="4653136"/>
            <a:ext cx="1480947" cy="1656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1579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83568" y="116632"/>
            <a:ext cx="7429552" cy="648072"/>
          </a:xfrm>
        </p:spPr>
        <p:txBody>
          <a:bodyPr/>
          <a:lstStyle/>
          <a:p>
            <a:r>
              <a:rPr lang="de-AT" dirty="0" err="1"/>
              <a:t>Cavity</a:t>
            </a:r>
            <a:r>
              <a:rPr lang="de-AT" dirty="0"/>
              <a:t> QED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A5F960-424B-44F4-A0CD-0F0C3B5038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198" y="1556792"/>
            <a:ext cx="6025402" cy="1625741"/>
          </a:xfrm>
          <a:prstGeom prst="rect">
            <a:avLst/>
          </a:prstGeom>
        </p:spPr>
      </p:pic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762AF92C-E1E2-4F88-A386-81901528399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63215247"/>
              </p:ext>
            </p:extLst>
          </p:nvPr>
        </p:nvGraphicFramePr>
        <p:xfrm>
          <a:off x="231198" y="3789040"/>
          <a:ext cx="2088232" cy="9899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0" name="Acrobat Document" r:id="rId4" imgW="1285783" imgH="609436" progId="AcroExch.Document.DC">
                  <p:embed/>
                </p:oleObj>
              </mc:Choice>
              <mc:Fallback>
                <p:oleObj name="Acrobat Document" r:id="rId4" imgW="1285783" imgH="609436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31198" y="3789040"/>
                        <a:ext cx="2088232" cy="98997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8140B84-E021-4F83-ABFC-3B9D9E173C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504" y="964294"/>
            <a:ext cx="5040560" cy="4929411"/>
          </a:xfrm>
        </p:spPr>
        <p:txBody>
          <a:bodyPr/>
          <a:lstStyle/>
          <a:p>
            <a:pPr marL="0" indent="0"/>
            <a:r>
              <a:rPr lang="de-AT" dirty="0">
                <a:solidFill>
                  <a:schemeClr val="tx2"/>
                </a:solidFill>
              </a:rPr>
              <a:t>Singlemode CQED</a:t>
            </a:r>
          </a:p>
          <a:p>
            <a:pPr marL="0" indent="0"/>
            <a:endParaRPr lang="de-AT" dirty="0">
              <a:solidFill>
                <a:schemeClr val="tx2"/>
              </a:solidFill>
            </a:endParaRPr>
          </a:p>
          <a:p>
            <a:pPr marL="0" indent="0"/>
            <a:endParaRPr lang="de-AT" dirty="0">
              <a:solidFill>
                <a:schemeClr val="tx2"/>
              </a:solidFill>
            </a:endParaRPr>
          </a:p>
          <a:p>
            <a:pPr marL="0" indent="0"/>
            <a:endParaRPr lang="de-AT" dirty="0">
              <a:solidFill>
                <a:schemeClr val="tx2"/>
              </a:solidFill>
            </a:endParaRPr>
          </a:p>
          <a:p>
            <a:pPr marL="0" indent="0"/>
            <a:endParaRPr lang="de-AT" dirty="0"/>
          </a:p>
          <a:p>
            <a:pPr marL="0" indent="0"/>
            <a:r>
              <a:rPr lang="de-AT" dirty="0"/>
              <a:t>S</a:t>
            </a:r>
            <a:r>
              <a:rPr lang="en-GB" dirty="0" err="1"/>
              <a:t>trong</a:t>
            </a:r>
            <a:r>
              <a:rPr lang="en-GB" dirty="0"/>
              <a:t> coupling:</a:t>
            </a:r>
          </a:p>
          <a:p>
            <a:pPr marL="0" indent="0"/>
            <a:endParaRPr lang="de-AT" dirty="0"/>
          </a:p>
          <a:p>
            <a:pPr marL="0" indent="0"/>
            <a:endParaRPr lang="de-AT" dirty="0"/>
          </a:p>
          <a:p>
            <a:pPr marL="0" indent="0"/>
            <a:endParaRPr lang="de-AT" dirty="0"/>
          </a:p>
          <a:p>
            <a:pPr marL="0" indent="0"/>
            <a:r>
              <a:rPr lang="de-AT" dirty="0"/>
              <a:t>C</a:t>
            </a:r>
            <a:r>
              <a:rPr lang="en-GB" dirty="0" err="1"/>
              <a:t>ollective</a:t>
            </a:r>
            <a:r>
              <a:rPr lang="en-GB" dirty="0"/>
              <a:t> coupling </a:t>
            </a:r>
            <a:r>
              <a:rPr lang="en-GB" dirty="0">
                <a:sym typeface="Wingdings" panose="05000000000000000000" pitchFamily="2" charset="2"/>
              </a:rPr>
              <a:t> </a:t>
            </a:r>
            <a:r>
              <a:rPr lang="en-GB" dirty="0"/>
              <a:t>  </a:t>
            </a:r>
          </a:p>
        </p:txBody>
      </p:sp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CAC5E157-C262-4933-8A27-2AFB442A00F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3017524"/>
              </p:ext>
            </p:extLst>
          </p:nvPr>
        </p:nvGraphicFramePr>
        <p:xfrm>
          <a:off x="3881659" y="4869160"/>
          <a:ext cx="4434757" cy="4909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1" name="Acrobat Document" r:id="rId6" imgW="2666753" imgH="295111" progId="AcroExch.Document.DC">
                  <p:embed/>
                </p:oleObj>
              </mc:Choice>
              <mc:Fallback>
                <p:oleObj name="Acrobat Document" r:id="rId6" imgW="2666753" imgH="295111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881659" y="4869160"/>
                        <a:ext cx="4434757" cy="4909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75803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83568" y="116632"/>
            <a:ext cx="7429552" cy="648072"/>
          </a:xfrm>
        </p:spPr>
        <p:txBody>
          <a:bodyPr/>
          <a:lstStyle/>
          <a:p>
            <a:r>
              <a:rPr lang="de-AT" dirty="0"/>
              <a:t>Multimode QED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90DD95-8263-4DC9-A9A9-11624CAD11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512" y="1057084"/>
            <a:ext cx="8424936" cy="4929411"/>
          </a:xfrm>
        </p:spPr>
        <p:txBody>
          <a:bodyPr/>
          <a:lstStyle/>
          <a:p>
            <a:pPr marL="0" indent="0"/>
            <a:r>
              <a:rPr lang="de-AT" sz="2200" dirty="0">
                <a:solidFill>
                  <a:schemeClr val="tx2"/>
                </a:solidFill>
              </a:rPr>
              <a:t>Multimode CQED</a:t>
            </a:r>
          </a:p>
          <a:p>
            <a:pPr marL="0" indent="0"/>
            <a:r>
              <a:rPr lang="de-AT" sz="2200" dirty="0"/>
              <a:t>Standard </a:t>
            </a:r>
            <a:r>
              <a:rPr lang="de-AT" sz="2200" dirty="0" err="1"/>
              <a:t>approach</a:t>
            </a:r>
            <a:r>
              <a:rPr lang="de-AT" sz="2200" dirty="0"/>
              <a:t> </a:t>
            </a:r>
            <a:r>
              <a:rPr lang="de-AT" sz="2200" dirty="0">
                <a:sym typeface="Wingdings" panose="05000000000000000000" pitchFamily="2" charset="2"/>
              </a:rPr>
              <a:t> </a:t>
            </a:r>
            <a:r>
              <a:rPr lang="de-AT" sz="2200" dirty="0" err="1">
                <a:sym typeface="Wingdings" panose="05000000000000000000" pitchFamily="2" charset="2"/>
              </a:rPr>
              <a:t>tuning</a:t>
            </a:r>
            <a:r>
              <a:rPr lang="de-AT" sz="2200" dirty="0">
                <a:sym typeface="Wingdings" panose="05000000000000000000" pitchFamily="2" charset="2"/>
              </a:rPr>
              <a:t> </a:t>
            </a:r>
            <a:r>
              <a:rPr lang="de-AT" sz="2200" dirty="0" err="1">
                <a:sym typeface="Wingdings" panose="05000000000000000000" pitchFamily="2" charset="2"/>
              </a:rPr>
              <a:t>interaction</a:t>
            </a:r>
            <a:r>
              <a:rPr lang="de-AT" sz="2200" dirty="0">
                <a:sym typeface="Wingdings" panose="05000000000000000000" pitchFamily="2" charset="2"/>
              </a:rPr>
              <a:t> via </a:t>
            </a:r>
            <a:r>
              <a:rPr lang="de-AT" sz="2200" dirty="0" err="1">
                <a:sym typeface="Wingdings" panose="05000000000000000000" pitchFamily="2" charset="2"/>
              </a:rPr>
              <a:t>transverse</a:t>
            </a:r>
            <a:r>
              <a:rPr lang="de-AT" sz="2200" dirty="0">
                <a:sym typeface="Wingdings" panose="05000000000000000000" pitchFamily="2" charset="2"/>
              </a:rPr>
              <a:t> </a:t>
            </a:r>
            <a:r>
              <a:rPr lang="de-AT" sz="2200" dirty="0" err="1">
                <a:sym typeface="Wingdings" panose="05000000000000000000" pitchFamily="2" charset="2"/>
              </a:rPr>
              <a:t>modes</a:t>
            </a:r>
            <a:endParaRPr lang="de-AT" sz="2200" dirty="0">
              <a:sym typeface="Wingdings" panose="05000000000000000000" pitchFamily="2" charset="2"/>
            </a:endParaRPr>
          </a:p>
          <a:p>
            <a:pPr marL="0" indent="0"/>
            <a:endParaRPr lang="de-AT" sz="2200" dirty="0">
              <a:solidFill>
                <a:schemeClr val="tx2"/>
              </a:solidFill>
              <a:sym typeface="Wingdings" panose="05000000000000000000" pitchFamily="2" charset="2"/>
            </a:endParaRPr>
          </a:p>
          <a:p>
            <a:pPr marL="41275">
              <a:lnSpc>
                <a:spcPct val="100000"/>
              </a:lnSpc>
              <a:spcBef>
                <a:spcPts val="100"/>
              </a:spcBef>
            </a:pPr>
            <a:r>
              <a:rPr lang="en-GB" sz="2200" dirty="0">
                <a:sym typeface="Wingdings" panose="05000000000000000000" pitchFamily="2" charset="2"/>
              </a:rPr>
              <a:t>Our approach   </a:t>
            </a:r>
            <a:r>
              <a:rPr lang="en-GB" sz="2200" dirty="0"/>
              <a:t>Strong coupling to many resonator modes</a:t>
            </a:r>
          </a:p>
          <a:p>
            <a:pPr marL="12700" indent="0">
              <a:lnSpc>
                <a:spcPct val="100000"/>
              </a:lnSpc>
              <a:spcBef>
                <a:spcPts val="1840"/>
              </a:spcBef>
              <a:tabLst>
                <a:tab pos="353695" algn="l"/>
                <a:tab pos="354330" algn="l"/>
              </a:tabLst>
            </a:pPr>
            <a:r>
              <a:rPr lang="en-GB" sz="2200" b="1" dirty="0">
                <a:latin typeface="Arial"/>
                <a:cs typeface="Arial"/>
              </a:rPr>
              <a:t>g &gt; </a:t>
            </a:r>
            <a:r>
              <a:rPr lang="en-GB" sz="2200" b="1" spc="-5" dirty="0">
                <a:latin typeface="Arial"/>
                <a:cs typeface="Arial"/>
              </a:rPr>
              <a:t>FSR</a:t>
            </a:r>
            <a:r>
              <a:rPr lang="en-GB" sz="2200" spc="-5" dirty="0">
                <a:latin typeface="Arial"/>
                <a:cs typeface="Arial"/>
              </a:rPr>
              <a:t>, atoms emit into </a:t>
            </a:r>
            <a:r>
              <a:rPr lang="en-GB" sz="2200" spc="-10" dirty="0">
                <a:latin typeface="Arial"/>
                <a:cs typeface="Arial"/>
              </a:rPr>
              <a:t>different </a:t>
            </a:r>
            <a:r>
              <a:rPr lang="en-GB" sz="2200" dirty="0">
                <a:latin typeface="Arial"/>
                <a:cs typeface="Arial"/>
              </a:rPr>
              <a:t>cavity</a:t>
            </a:r>
            <a:r>
              <a:rPr lang="en-GB" sz="2200" spc="-40" dirty="0">
                <a:latin typeface="Arial"/>
                <a:cs typeface="Arial"/>
              </a:rPr>
              <a:t> </a:t>
            </a:r>
            <a:r>
              <a:rPr lang="en-GB" sz="2200" spc="-5" dirty="0">
                <a:latin typeface="Arial"/>
                <a:cs typeface="Arial"/>
              </a:rPr>
              <a:t>modes</a:t>
            </a:r>
            <a:endParaRPr lang="en-GB" sz="2200" dirty="0">
              <a:latin typeface="Arial"/>
              <a:cs typeface="Arial"/>
            </a:endParaRPr>
          </a:p>
          <a:p>
            <a:pPr marL="0" indent="0"/>
            <a:r>
              <a:rPr lang="en-GB" sz="2200" b="1" dirty="0">
                <a:latin typeface="Arial"/>
                <a:cs typeface="Arial"/>
              </a:rPr>
              <a:t>Strongly coupled in a single round-trip </a:t>
            </a:r>
            <a:r>
              <a:rPr lang="en-GB" sz="2200" dirty="0"/>
              <a:t>“</a:t>
            </a:r>
            <a:r>
              <a:rPr lang="en-GB" sz="2200" dirty="0" err="1"/>
              <a:t>Superstrong</a:t>
            </a:r>
            <a:r>
              <a:rPr lang="en-GB" sz="2200" dirty="0"/>
              <a:t> coupling”</a:t>
            </a:r>
            <a:r>
              <a:rPr lang="en-GB" sz="2200" i="1" dirty="0"/>
              <a:t> </a:t>
            </a:r>
          </a:p>
          <a:p>
            <a:pPr marL="0" indent="0" algn="r"/>
            <a:r>
              <a:rPr lang="en-GB" sz="2200" i="1" dirty="0" err="1"/>
              <a:t>D.Meiser</a:t>
            </a:r>
            <a:r>
              <a:rPr lang="en-GB" sz="2200" i="1" dirty="0"/>
              <a:t>, P. </a:t>
            </a:r>
            <a:r>
              <a:rPr lang="en-GB" sz="2200" i="1" dirty="0" err="1"/>
              <a:t>Meystre</a:t>
            </a:r>
            <a:r>
              <a:rPr lang="en-GB" sz="2200" i="1" dirty="0"/>
              <a:t>, PRA (2006)</a:t>
            </a:r>
          </a:p>
          <a:p>
            <a:pPr marL="0" indent="0" algn="r"/>
            <a:endParaRPr lang="en-GB" sz="2200" i="1" dirty="0"/>
          </a:p>
          <a:p>
            <a:pPr marL="12700">
              <a:lnSpc>
                <a:spcPct val="100000"/>
              </a:lnSpc>
              <a:spcBef>
                <a:spcPts val="1190"/>
              </a:spcBef>
            </a:pPr>
            <a:r>
              <a:rPr lang="en-GB" sz="2200" dirty="0">
                <a:latin typeface="Arial"/>
                <a:cs typeface="Arial"/>
              </a:rPr>
              <a:t>→ </a:t>
            </a:r>
            <a:r>
              <a:rPr lang="en-GB" sz="2200" spc="-5" dirty="0">
                <a:latin typeface="Arial"/>
                <a:cs typeface="Arial"/>
              </a:rPr>
              <a:t>Photon modes interact </a:t>
            </a:r>
            <a:r>
              <a:rPr lang="en-GB" sz="2200" dirty="0">
                <a:latin typeface="Arial"/>
                <a:cs typeface="Arial"/>
              </a:rPr>
              <a:t>via </a:t>
            </a:r>
            <a:r>
              <a:rPr lang="en-GB" sz="2200" spc="-5" dirty="0">
                <a:latin typeface="Arial"/>
                <a:cs typeface="Arial"/>
              </a:rPr>
              <a:t>the atoms</a:t>
            </a:r>
            <a:endParaRPr lang="en-GB" sz="22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90"/>
              </a:spcBef>
            </a:pPr>
            <a:r>
              <a:rPr lang="en-GB" sz="2200" dirty="0">
                <a:latin typeface="Arial"/>
                <a:cs typeface="Arial"/>
              </a:rPr>
              <a:t>→ </a:t>
            </a:r>
            <a:r>
              <a:rPr lang="en-GB" sz="2200" spc="-5" dirty="0">
                <a:latin typeface="Arial"/>
                <a:cs typeface="Arial"/>
              </a:rPr>
              <a:t>Atoms and field don’t interact </a:t>
            </a:r>
            <a:r>
              <a:rPr lang="en-GB" sz="2200" spc="-10" dirty="0">
                <a:latin typeface="Arial"/>
                <a:cs typeface="Arial"/>
              </a:rPr>
              <a:t>instantaneously, </a:t>
            </a:r>
            <a:r>
              <a:rPr lang="en-GB" sz="2200" spc="-5" dirty="0">
                <a:latin typeface="Arial"/>
                <a:cs typeface="Arial"/>
              </a:rPr>
              <a:t>new</a:t>
            </a:r>
            <a:r>
              <a:rPr lang="en-GB" sz="2200" spc="-35" dirty="0">
                <a:latin typeface="Arial"/>
                <a:cs typeface="Arial"/>
              </a:rPr>
              <a:t> </a:t>
            </a:r>
            <a:r>
              <a:rPr lang="en-GB" sz="2200" spc="-5" dirty="0">
                <a:latin typeface="Arial"/>
                <a:cs typeface="Arial"/>
              </a:rPr>
              <a:t>dynamics</a:t>
            </a:r>
            <a:endParaRPr lang="en-GB" sz="2200" dirty="0">
              <a:latin typeface="Times New Roman"/>
              <a:cs typeface="Times New Roman"/>
            </a:endParaRPr>
          </a:p>
          <a:p>
            <a:pPr marL="285750">
              <a:lnSpc>
                <a:spcPct val="100000"/>
              </a:lnSpc>
            </a:pPr>
            <a:r>
              <a:rPr lang="en-GB" sz="2200" spc="-5" dirty="0">
                <a:solidFill>
                  <a:srgbClr val="006FBF"/>
                </a:solidFill>
                <a:latin typeface="Arial"/>
                <a:cs typeface="Arial"/>
              </a:rPr>
              <a:t>Overcome some limits of cavity </a:t>
            </a:r>
            <a:r>
              <a:rPr lang="en-GB" sz="2200" spc="-10" dirty="0">
                <a:solidFill>
                  <a:srgbClr val="006FBF"/>
                </a:solidFill>
                <a:latin typeface="Arial"/>
                <a:cs typeface="Arial"/>
              </a:rPr>
              <a:t>QED </a:t>
            </a:r>
            <a:r>
              <a:rPr lang="en-GB" sz="2200" spc="-5" dirty="0">
                <a:solidFill>
                  <a:srgbClr val="006FBF"/>
                </a:solidFill>
                <a:latin typeface="Arial"/>
                <a:cs typeface="Arial"/>
              </a:rPr>
              <a:t>with one</a:t>
            </a:r>
            <a:r>
              <a:rPr lang="en-GB" sz="2200" spc="15" dirty="0">
                <a:solidFill>
                  <a:srgbClr val="006FBF"/>
                </a:solidFill>
                <a:latin typeface="Arial"/>
                <a:cs typeface="Arial"/>
              </a:rPr>
              <a:t> </a:t>
            </a:r>
            <a:r>
              <a:rPr lang="en-GB" sz="2200" spc="-5" dirty="0">
                <a:solidFill>
                  <a:srgbClr val="006FBF"/>
                </a:solidFill>
                <a:latin typeface="Arial"/>
                <a:cs typeface="Arial"/>
              </a:rPr>
              <a:t>mode</a:t>
            </a:r>
            <a:endParaRPr lang="en-GB" sz="22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80873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83568" y="116632"/>
            <a:ext cx="7429552" cy="648072"/>
          </a:xfrm>
        </p:spPr>
        <p:txBody>
          <a:bodyPr/>
          <a:lstStyle/>
          <a:p>
            <a:r>
              <a:rPr lang="de-AT" dirty="0"/>
              <a:t>Singlemode QED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9949245-4080-4FF6-AD4F-C139B2E73F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503" y="1268760"/>
            <a:ext cx="3530457" cy="2433055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4A9E2A6-2762-4EFC-86E9-30625838CB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664" y="3933056"/>
            <a:ext cx="7047696" cy="237626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2D1477D-ED8A-4137-B0FF-E36C79006DB0}"/>
              </a:ext>
            </a:extLst>
          </p:cNvPr>
          <p:cNvSpPr txBox="1"/>
          <p:nvPr/>
        </p:nvSpPr>
        <p:spPr>
          <a:xfrm>
            <a:off x="4633743" y="1340768"/>
            <a:ext cx="38266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/>
              <a:t>Mode </a:t>
            </a:r>
            <a:r>
              <a:rPr lang="de-AT" dirty="0" err="1"/>
              <a:t>splitting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single</a:t>
            </a:r>
            <a:r>
              <a:rPr lang="de-AT" dirty="0"/>
              <a:t> </a:t>
            </a:r>
            <a:r>
              <a:rPr lang="de-AT" dirty="0" err="1"/>
              <a:t>mode</a:t>
            </a:r>
            <a:r>
              <a:rPr lang="de-AT" dirty="0"/>
              <a:t> </a:t>
            </a:r>
            <a:r>
              <a:rPr lang="de-AT" dirty="0" err="1"/>
              <a:t>cavity</a:t>
            </a:r>
            <a:endParaRPr lang="de-AT" dirty="0"/>
          </a:p>
          <a:p>
            <a:r>
              <a:rPr lang="de-AT" dirty="0">
                <a:sym typeface="Wingdings" panose="05000000000000000000" pitchFamily="2" charset="2"/>
              </a:rPr>
              <a:t> Strong </a:t>
            </a:r>
            <a:r>
              <a:rPr lang="de-AT" dirty="0" err="1">
                <a:sym typeface="Wingdings" panose="05000000000000000000" pitchFamily="2" charset="2"/>
              </a:rPr>
              <a:t>coupling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83760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83568" y="116632"/>
            <a:ext cx="7429552" cy="648072"/>
          </a:xfrm>
        </p:spPr>
        <p:txBody>
          <a:bodyPr/>
          <a:lstStyle/>
          <a:p>
            <a:r>
              <a:rPr lang="de-AT" dirty="0"/>
              <a:t>Multimode QED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D1477D-ED8A-4137-B0FF-E36C79006DB0}"/>
              </a:ext>
            </a:extLst>
          </p:cNvPr>
          <p:cNvSpPr txBox="1"/>
          <p:nvPr/>
        </p:nvSpPr>
        <p:spPr>
          <a:xfrm>
            <a:off x="3809087" y="2708920"/>
            <a:ext cx="41472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/>
              <a:t>Splitting and </a:t>
            </a:r>
            <a:r>
              <a:rPr lang="de-AT" dirty="0" err="1"/>
              <a:t>pushing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several</a:t>
            </a:r>
            <a:r>
              <a:rPr lang="de-AT" dirty="0"/>
              <a:t> </a:t>
            </a:r>
            <a:r>
              <a:rPr lang="de-AT" dirty="0" err="1"/>
              <a:t>modes</a:t>
            </a:r>
            <a:endParaRPr lang="de-AT" dirty="0"/>
          </a:p>
          <a:p>
            <a:r>
              <a:rPr lang="de-AT" dirty="0">
                <a:sym typeface="Wingdings" panose="05000000000000000000" pitchFamily="2" charset="2"/>
              </a:rPr>
              <a:t> Multimode strong </a:t>
            </a:r>
            <a:r>
              <a:rPr lang="de-AT" dirty="0" err="1">
                <a:sym typeface="Wingdings" panose="05000000000000000000" pitchFamily="2" charset="2"/>
              </a:rPr>
              <a:t>coupling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0D079B4-1027-4C94-896E-3F2A04002D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664" y="3933056"/>
            <a:ext cx="7047696" cy="2376264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CA7392-2522-4A90-8CE3-26DF409DF1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742" y="922700"/>
            <a:ext cx="8402706" cy="4713387"/>
          </a:xfrm>
        </p:spPr>
        <p:txBody>
          <a:bodyPr/>
          <a:lstStyle/>
          <a:p>
            <a:r>
              <a:rPr lang="en-GB" dirty="0">
                <a:sym typeface="Wingdings" panose="05000000000000000000" pitchFamily="2" charset="2"/>
              </a:rPr>
              <a:t></a:t>
            </a:r>
            <a:r>
              <a:rPr lang="en-GB" dirty="0"/>
              <a:t>atoms interact strongly with many resonator modes</a:t>
            </a:r>
          </a:p>
          <a:p>
            <a:r>
              <a:rPr lang="en-GB" dirty="0">
                <a:sym typeface="Wingdings" panose="05000000000000000000" pitchFamily="2" charset="2"/>
              </a:rPr>
              <a:t> </a:t>
            </a:r>
            <a:r>
              <a:rPr lang="en-GB" dirty="0"/>
              <a:t>experimentally accessible spectrum</a:t>
            </a:r>
          </a:p>
          <a:p>
            <a:pPr algn="r"/>
            <a:r>
              <a:rPr lang="en-GB" sz="1800" i="1" dirty="0"/>
              <a:t>See </a:t>
            </a:r>
            <a:r>
              <a:rPr lang="en-GB" sz="1800" i="1" dirty="0" err="1"/>
              <a:t>Sundaresan</a:t>
            </a:r>
            <a:r>
              <a:rPr lang="en-GB" sz="1800" i="1" dirty="0"/>
              <a:t> et al., PRX </a:t>
            </a:r>
            <a:r>
              <a:rPr lang="en-GB" sz="1800" b="1" i="1" dirty="0"/>
              <a:t>5</a:t>
            </a:r>
            <a:r>
              <a:rPr lang="en-GB" sz="1800" i="1" dirty="0"/>
              <a:t>, 021035 (2015)</a:t>
            </a:r>
          </a:p>
        </p:txBody>
      </p:sp>
    </p:spTree>
    <p:extLst>
      <p:ext uri="{BB962C8B-B14F-4D97-AF65-F5344CB8AC3E}">
        <p14:creationId xmlns:p14="http://schemas.microsoft.com/office/powerpoint/2010/main" val="1729041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83568" y="116632"/>
            <a:ext cx="7429552" cy="648072"/>
          </a:xfrm>
        </p:spPr>
        <p:txBody>
          <a:bodyPr/>
          <a:lstStyle/>
          <a:p>
            <a:endParaRPr lang="de-AT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4B5912F-3780-49AC-9D85-60999FD39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721084"/>
            <a:ext cx="7429552" cy="4929411"/>
          </a:xfrm>
        </p:spPr>
        <p:txBody>
          <a:bodyPr/>
          <a:lstStyle/>
          <a:p>
            <a:pPr marL="0" indent="0"/>
            <a:r>
              <a:rPr lang="de-AT" dirty="0">
                <a:solidFill>
                  <a:schemeClr val="bg2">
                    <a:lumMod val="90000"/>
                  </a:schemeClr>
                </a:solidFill>
              </a:rPr>
              <a:t>Multimode Strong </a:t>
            </a:r>
            <a:r>
              <a:rPr lang="de-AT" dirty="0" err="1">
                <a:solidFill>
                  <a:schemeClr val="bg2">
                    <a:lumMod val="90000"/>
                  </a:schemeClr>
                </a:solidFill>
              </a:rPr>
              <a:t>coupling</a:t>
            </a:r>
            <a:r>
              <a:rPr lang="de-AT" dirty="0">
                <a:solidFill>
                  <a:schemeClr val="bg2">
                    <a:lumMod val="90000"/>
                  </a:schemeClr>
                </a:solidFill>
              </a:rPr>
              <a:t> in CQED</a:t>
            </a:r>
          </a:p>
          <a:p>
            <a:pPr marL="0" indent="0"/>
            <a:endParaRPr lang="de-AT" dirty="0"/>
          </a:p>
          <a:p>
            <a:pPr marL="0" indent="0"/>
            <a:endParaRPr lang="de-AT" dirty="0"/>
          </a:p>
          <a:p>
            <a:pPr marL="0" indent="0"/>
            <a:endParaRPr lang="de-AT" dirty="0"/>
          </a:p>
          <a:p>
            <a:pPr marL="0" indent="0"/>
            <a:r>
              <a:rPr lang="de-AT" dirty="0" err="1"/>
              <a:t>opt</a:t>
            </a:r>
            <a:r>
              <a:rPr lang="de-AT" dirty="0"/>
              <a:t>. </a:t>
            </a:r>
            <a:r>
              <a:rPr lang="de-AT" dirty="0" err="1"/>
              <a:t>Nanofibers</a:t>
            </a:r>
            <a:r>
              <a:rPr lang="de-AT" dirty="0"/>
              <a:t> and Fiber-ring </a:t>
            </a:r>
            <a:r>
              <a:rPr lang="de-AT" dirty="0" err="1"/>
              <a:t>resonator</a:t>
            </a:r>
            <a:endParaRPr lang="de-AT" dirty="0"/>
          </a:p>
          <a:p>
            <a:pPr marL="0" indent="0"/>
            <a:endParaRPr lang="de-AT" dirty="0"/>
          </a:p>
          <a:p>
            <a:pPr marL="0" indent="0"/>
            <a:endParaRPr lang="de-AT" dirty="0"/>
          </a:p>
          <a:p>
            <a:pPr marL="0" indent="0"/>
            <a:endParaRPr lang="de-AT" dirty="0"/>
          </a:p>
          <a:p>
            <a:pPr marL="0" indent="0"/>
            <a:r>
              <a:rPr lang="de-AT" dirty="0" err="1">
                <a:solidFill>
                  <a:schemeClr val="bg2">
                    <a:lumMod val="90000"/>
                  </a:schemeClr>
                </a:solidFill>
              </a:rPr>
              <a:t>Measurements</a:t>
            </a:r>
            <a:r>
              <a:rPr lang="de-AT" dirty="0">
                <a:solidFill>
                  <a:schemeClr val="bg2">
                    <a:lumMod val="90000"/>
                  </a:schemeClr>
                </a:solidFill>
              </a:rPr>
              <a:t> and </a:t>
            </a:r>
            <a:r>
              <a:rPr lang="de-AT" dirty="0" err="1">
                <a:solidFill>
                  <a:schemeClr val="bg2">
                    <a:lumMod val="90000"/>
                  </a:schemeClr>
                </a:solidFill>
              </a:rPr>
              <a:t>Observations</a:t>
            </a:r>
            <a:endParaRPr lang="de-AT" dirty="0">
              <a:solidFill>
                <a:schemeClr val="bg2">
                  <a:lumMod val="90000"/>
                </a:schemeClr>
              </a:solidFill>
            </a:endParaRPr>
          </a:p>
          <a:p>
            <a:pPr marL="0" indent="0"/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5B28560-4573-4A39-8EAF-AAB50D7C92F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168" y="3401882"/>
            <a:ext cx="2422688" cy="8116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CD127EE-6C6E-423F-918E-4C57951EC86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5097" y="1340768"/>
            <a:ext cx="2040830" cy="14064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C8CF16C-B6CD-4AD1-9C19-E92B4C915F9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5000"/>
          </a:blip>
          <a:srcRect t="2243"/>
          <a:stretch/>
        </p:blipFill>
        <p:spPr>
          <a:xfrm>
            <a:off x="6555039" y="4653136"/>
            <a:ext cx="1480947" cy="1656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8514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83568" y="116632"/>
            <a:ext cx="7429552" cy="648072"/>
          </a:xfrm>
        </p:spPr>
        <p:txBody>
          <a:bodyPr/>
          <a:lstStyle/>
          <a:p>
            <a:r>
              <a:rPr lang="de-AT" dirty="0"/>
              <a:t>Key </a:t>
            </a:r>
            <a:r>
              <a:rPr lang="de-AT" dirty="0" err="1"/>
              <a:t>Aspects</a:t>
            </a:r>
            <a:endParaRPr lang="de-A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81363F-FD49-49A9-8321-479CEC5310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883965"/>
            <a:ext cx="7429552" cy="4929411"/>
          </a:xfrm>
        </p:spPr>
        <p:txBody>
          <a:bodyPr/>
          <a:lstStyle/>
          <a:p>
            <a:pPr marL="457200" indent="-457200">
              <a:buAutoNum type="arabicParenR"/>
            </a:pPr>
            <a:r>
              <a:rPr lang="de-AT" dirty="0"/>
              <a:t>Optical Nanofiber </a:t>
            </a:r>
            <a:r>
              <a:rPr lang="de-AT" dirty="0" err="1"/>
              <a:t>for</a:t>
            </a:r>
            <a:r>
              <a:rPr lang="de-AT" dirty="0"/>
              <a:t> </a:t>
            </a:r>
            <a:r>
              <a:rPr lang="de-AT" dirty="0" err="1"/>
              <a:t>enhanced</a:t>
            </a:r>
            <a:r>
              <a:rPr lang="de-AT" dirty="0"/>
              <a:t> </a:t>
            </a:r>
            <a:r>
              <a:rPr lang="de-AT" dirty="0" err="1"/>
              <a:t>coupling</a:t>
            </a:r>
            <a:endParaRPr lang="de-AT" dirty="0"/>
          </a:p>
          <a:p>
            <a:pPr marL="457200" indent="-457200">
              <a:buAutoNum type="arabicParenR"/>
            </a:pPr>
            <a:endParaRPr lang="de-AT" dirty="0"/>
          </a:p>
          <a:p>
            <a:pPr marL="457200" indent="-457200">
              <a:buAutoNum type="arabicParenR"/>
            </a:pPr>
            <a:endParaRPr lang="de-AT" dirty="0"/>
          </a:p>
          <a:p>
            <a:pPr marL="457200" indent="-457200">
              <a:buAutoNum type="arabicParenR"/>
            </a:pPr>
            <a:r>
              <a:rPr lang="de-AT" dirty="0"/>
              <a:t>Long Resonator </a:t>
            </a:r>
            <a:r>
              <a:rPr lang="de-AT" dirty="0" err="1"/>
              <a:t>for</a:t>
            </a:r>
            <a:r>
              <a:rPr lang="de-AT" dirty="0"/>
              <a:t> </a:t>
            </a:r>
            <a:r>
              <a:rPr lang="de-AT" dirty="0" err="1"/>
              <a:t>low</a:t>
            </a:r>
            <a:r>
              <a:rPr lang="de-AT" dirty="0"/>
              <a:t> FSR</a:t>
            </a:r>
          </a:p>
          <a:p>
            <a:pPr marL="457200" indent="-457200">
              <a:buAutoNum type="arabicParenR"/>
            </a:pPr>
            <a:endParaRPr lang="de-AT" dirty="0"/>
          </a:p>
          <a:p>
            <a:pPr marL="457200" indent="-457200">
              <a:buAutoNum type="arabicParenR"/>
            </a:pPr>
            <a:endParaRPr lang="de-AT" dirty="0"/>
          </a:p>
          <a:p>
            <a:pPr marL="457200" indent="-457200">
              <a:buAutoNum type="arabicParenR"/>
            </a:pPr>
            <a:r>
              <a:rPr lang="de-AT" dirty="0" err="1"/>
              <a:t>Length</a:t>
            </a:r>
            <a:r>
              <a:rPr lang="de-AT" dirty="0"/>
              <a:t> – </a:t>
            </a:r>
            <a:r>
              <a:rPr lang="de-AT" dirty="0" err="1"/>
              <a:t>independent</a:t>
            </a:r>
            <a:r>
              <a:rPr lang="de-AT" dirty="0"/>
              <a:t> </a:t>
            </a:r>
            <a:r>
              <a:rPr lang="de-AT" dirty="0" err="1"/>
              <a:t>coupling</a:t>
            </a:r>
            <a:r>
              <a:rPr lang="de-AT" dirty="0"/>
              <a:t> </a:t>
            </a:r>
            <a:r>
              <a:rPr lang="de-AT" dirty="0" err="1"/>
              <a:t>strenght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27134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U_Powerpoint_Vorlage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Inhalt_blauer_Rahme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Inhalt_weißer_Rahme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TU_Powerpoint_Vorlage_logo_bild</Template>
  <TotalTime>0</TotalTime>
  <Words>675</Words>
  <Application>Microsoft Office PowerPoint</Application>
  <PresentationFormat>On-screen Show (4:3)</PresentationFormat>
  <Paragraphs>178</Paragraphs>
  <Slides>22</Slides>
  <Notes>2</Notes>
  <HiddenSlides>1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2" baseType="lpstr">
      <vt:lpstr>Arial</vt:lpstr>
      <vt:lpstr>Calibri</vt:lpstr>
      <vt:lpstr>Lucida Sans</vt:lpstr>
      <vt:lpstr>Symbol</vt:lpstr>
      <vt:lpstr>Times New Roman</vt:lpstr>
      <vt:lpstr>Wingdings</vt:lpstr>
      <vt:lpstr>TU_Powerpoint_Vorlage</vt:lpstr>
      <vt:lpstr>Inhalt_blauer_Rahmen</vt:lpstr>
      <vt:lpstr>Inhalt_weißer_Rahmen</vt:lpstr>
      <vt:lpstr>Acrobat Document</vt:lpstr>
      <vt:lpstr>Observation of Multimode strong coupling of laser-cooled atoms to fiber-guided photons</vt:lpstr>
      <vt:lpstr>Outline</vt:lpstr>
      <vt:lpstr>Introduction</vt:lpstr>
      <vt:lpstr>Cavity QED</vt:lpstr>
      <vt:lpstr>Multimode QED</vt:lpstr>
      <vt:lpstr>Singlemode QED</vt:lpstr>
      <vt:lpstr>Multimode QED</vt:lpstr>
      <vt:lpstr>PowerPoint Presentation</vt:lpstr>
      <vt:lpstr>Key Aspects</vt:lpstr>
      <vt:lpstr>How to reach g &gt; FSR</vt:lpstr>
      <vt:lpstr>Fiber ring resonator</vt:lpstr>
      <vt:lpstr>Implementation</vt:lpstr>
      <vt:lpstr>PowerPoint Presentation</vt:lpstr>
      <vt:lpstr>Interfacing the nanofiber with atoms</vt:lpstr>
      <vt:lpstr>Transmission Spectrum</vt:lpstr>
      <vt:lpstr>Spectrum</vt:lpstr>
      <vt:lpstr>g(2) Measurements</vt:lpstr>
      <vt:lpstr>g(2) Measurements</vt:lpstr>
      <vt:lpstr>g(2) Measurements</vt:lpstr>
      <vt:lpstr>MMSC Conclusion</vt:lpstr>
      <vt:lpstr>Outlook</vt:lpstr>
      <vt:lpstr>Thank you for your attention</vt:lpstr>
    </vt:vector>
  </TitlesOfParts>
  <Company>TU Wien - Campusversion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Martin</dc:creator>
  <cp:lastModifiedBy> </cp:lastModifiedBy>
  <cp:revision>160</cp:revision>
  <dcterms:created xsi:type="dcterms:W3CDTF">2016-05-16T08:40:18Z</dcterms:created>
  <dcterms:modified xsi:type="dcterms:W3CDTF">2019-01-06T15:47:32Z</dcterms:modified>
</cp:coreProperties>
</file>